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3" r:id="rId3"/>
  </p:sldMasterIdLst>
  <p:notesMasterIdLst>
    <p:notesMasterId r:id="rId20"/>
  </p:notesMasterIdLst>
  <p:handoutMasterIdLst>
    <p:handoutMasterId r:id="rId21"/>
  </p:handoutMasterIdLst>
  <p:sldIdLst>
    <p:sldId id="311" r:id="rId4"/>
    <p:sldId id="316" r:id="rId5"/>
    <p:sldId id="317" r:id="rId6"/>
    <p:sldId id="318" r:id="rId7"/>
    <p:sldId id="321" r:id="rId8"/>
    <p:sldId id="324" r:id="rId9"/>
    <p:sldId id="322" r:id="rId10"/>
    <p:sldId id="325" r:id="rId11"/>
    <p:sldId id="327" r:id="rId12"/>
    <p:sldId id="326" r:id="rId13"/>
    <p:sldId id="328" r:id="rId14"/>
    <p:sldId id="329" r:id="rId15"/>
    <p:sldId id="330" r:id="rId16"/>
    <p:sldId id="331" r:id="rId17"/>
    <p:sldId id="332" r:id="rId18"/>
    <p:sldId id="388" r:id="rId19"/>
  </p:sldIdLst>
  <p:sldSz cx="12192000" cy="6858000"/>
  <p:notesSz cx="6858000" cy="9144000"/>
  <p:defaultTex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4">
          <p15:clr>
            <a:srgbClr val="A4A3A4"/>
          </p15:clr>
        </p15:guide>
        <p15:guide id="2" pos="38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E5"/>
    <a:srgbClr val="B0CCE2"/>
    <a:srgbClr val="0A374C"/>
    <a:srgbClr val="D5E5F2"/>
    <a:srgbClr val="3383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guide orient="horz" pos="2224"/>
        <p:guide pos="3819"/>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10/24/2021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p:cNvGrpSpPr/>
          <p:nvPr userDrawn="1"/>
        </p:nvGrpSpPr>
        <p:grpSpPr>
          <a:xfrm>
            <a:off x="739019" y="1801308"/>
            <a:ext cx="2251389" cy="4202048"/>
            <a:chOff x="3501573" y="3178068"/>
            <a:chExt cx="1340594" cy="2737840"/>
          </a:xfrm>
        </p:grpSpPr>
        <p:sp>
          <p:nvSpPr>
            <p:cNvPr id="4"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p:cNvGrpSpPr/>
            <p:nvPr/>
          </p:nvGrpSpPr>
          <p:grpSpPr>
            <a:xfrm>
              <a:off x="4088508" y="5635852"/>
              <a:ext cx="173080" cy="173080"/>
              <a:chOff x="6768665" y="6038214"/>
              <a:chExt cx="147968" cy="147968"/>
            </a:xfrm>
          </p:grpSpPr>
          <p:sp>
            <p:nvSpPr>
              <p:cNvPr id="1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2"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grpSp>
        <p:nvGrpSpPr>
          <p:cNvPr id="22" name="Group 21"/>
          <p:cNvGrpSpPr/>
          <p:nvPr userDrawn="1"/>
        </p:nvGrpSpPr>
        <p:grpSpPr>
          <a:xfrm>
            <a:off x="758507" y="2603862"/>
            <a:ext cx="5920691" cy="3565483"/>
            <a:chOff x="4098364" y="1571764"/>
            <a:chExt cx="7301609" cy="4397082"/>
          </a:xfrm>
        </p:grpSpPr>
        <p:grpSp>
          <p:nvGrpSpPr>
            <p:cNvPr id="23" name="Graphic 55"/>
            <p:cNvGrpSpPr/>
            <p:nvPr/>
          </p:nvGrpSpPr>
          <p:grpSpPr>
            <a:xfrm>
              <a:off x="4910815" y="1571764"/>
              <a:ext cx="5616422" cy="3644404"/>
              <a:chOff x="5769768" y="3217068"/>
              <a:chExt cx="651510" cy="422754"/>
            </a:xfrm>
          </p:grpSpPr>
          <p:sp>
            <p:nvSpPr>
              <p:cNvPr id="48"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p:cNvGrpSpPr/>
            <p:nvPr/>
          </p:nvGrpSpPr>
          <p:grpSpPr>
            <a:xfrm>
              <a:off x="5370712" y="5206368"/>
              <a:ext cx="4572000" cy="149296"/>
              <a:chOff x="5370712" y="5206368"/>
              <a:chExt cx="4572000" cy="149296"/>
            </a:xfrm>
          </p:grpSpPr>
          <p:sp>
            <p:nvSpPr>
              <p:cNvPr id="44"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661590" y="1698465"/>
              <a:ext cx="114873" cy="114873"/>
              <a:chOff x="7627525" y="1132589"/>
              <a:chExt cx="234846" cy="234846"/>
            </a:xfrm>
          </p:grpSpPr>
          <p:sp>
            <p:nvSpPr>
              <p:cNvPr id="41"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3" name="직사각형 2"/>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p>
          <a:p>
            <a:r>
              <a:rPr lang="en-US" altLang="ko-KR" sz="2800" b="1" dirty="0">
                <a:solidFill>
                  <a:schemeClr val="bg1"/>
                </a:solidFill>
                <a:latin typeface="+mn-lt"/>
                <a:ea typeface="+mn-ea"/>
                <a:cs typeface="Arial" panose="020B0604020202020204" pitchFamily="34" charset="0"/>
              </a:rPr>
              <a:t>PPT TEMPLATES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grpSp>
        <p:nvGrpSpPr>
          <p:cNvPr id="3" name="Group 2"/>
          <p:cNvGrpSpPr/>
          <p:nvPr userDrawn="1"/>
        </p:nvGrpSpPr>
        <p:grpSpPr>
          <a:xfrm>
            <a:off x="0" y="5030641"/>
            <a:ext cx="11784650" cy="1581249"/>
            <a:chOff x="0" y="5030641"/>
            <a:chExt cx="11784650" cy="1581249"/>
          </a:xfrm>
        </p:grpSpPr>
        <p:grpSp>
          <p:nvGrpSpPr>
            <p:cNvPr id="4" name="Group 3"/>
            <p:cNvGrpSpPr/>
            <p:nvPr/>
          </p:nvGrpSpPr>
          <p:grpSpPr>
            <a:xfrm>
              <a:off x="10972494" y="5030641"/>
              <a:ext cx="812156" cy="1343445"/>
              <a:chOff x="10042059" y="85076"/>
              <a:chExt cx="1867634" cy="3089387"/>
            </a:xfrm>
          </p:grpSpPr>
          <p:sp>
            <p:nvSpPr>
              <p:cNvPr id="9"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1" fmla="*/ 2234976 w 2254431"/>
                  <a:gd name="connsiteY0-2" fmla="*/ 1132618 h 1867634"/>
                  <a:gd name="connsiteX1-3" fmla="*/ 2236496 w 2254431"/>
                  <a:gd name="connsiteY1-4" fmla="*/ 1135418 h 1867634"/>
                  <a:gd name="connsiteX2-5" fmla="*/ 2234976 w 2254431"/>
                  <a:gd name="connsiteY2-6" fmla="*/ 1140552 h 1867634"/>
                  <a:gd name="connsiteX3-7" fmla="*/ 2234976 w 2254431"/>
                  <a:gd name="connsiteY3-8" fmla="*/ 1132618 h 1867634"/>
                  <a:gd name="connsiteX4-9" fmla="*/ 2234976 w 2254431"/>
                  <a:gd name="connsiteY4-10" fmla="*/ 710150 h 1867634"/>
                  <a:gd name="connsiteX5-11" fmla="*/ 2240336 w 2254431"/>
                  <a:gd name="connsiteY5-12" fmla="*/ 727150 h 1867634"/>
                  <a:gd name="connsiteX6-13" fmla="*/ 2234976 w 2254431"/>
                  <a:gd name="connsiteY6-14" fmla="*/ 737448 h 1867634"/>
                  <a:gd name="connsiteX7-15" fmla="*/ 2234976 w 2254431"/>
                  <a:gd name="connsiteY7-16" fmla="*/ 710150 h 1867634"/>
                  <a:gd name="connsiteX8-17" fmla="*/ 1734909 w 2254431"/>
                  <a:gd name="connsiteY8-18" fmla="*/ 1232300 h 1867634"/>
                  <a:gd name="connsiteX9-19" fmla="*/ 1781182 w 2254431"/>
                  <a:gd name="connsiteY9-20" fmla="*/ 1232300 h 1867634"/>
                  <a:gd name="connsiteX10-21" fmla="*/ 1734909 w 2254431"/>
                  <a:gd name="connsiteY10-22" fmla="*/ 1237163 h 1867634"/>
                  <a:gd name="connsiteX11-23" fmla="*/ 1734909 w 2254431"/>
                  <a:gd name="connsiteY11-24" fmla="*/ 1232300 h 1867634"/>
                  <a:gd name="connsiteX12-25" fmla="*/ 1734908 w 2254431"/>
                  <a:gd name="connsiteY12-26" fmla="*/ 668096 h 1867634"/>
                  <a:gd name="connsiteX13-27" fmla="*/ 2124749 w 2254431"/>
                  <a:gd name="connsiteY13-28" fmla="*/ 668096 h 1867634"/>
                  <a:gd name="connsiteX14-29" fmla="*/ 1734908 w 2254431"/>
                  <a:gd name="connsiteY14-30" fmla="*/ 668096 h 1867634"/>
                  <a:gd name="connsiteX15-31" fmla="*/ 0 w 2254431"/>
                  <a:gd name="connsiteY15-32" fmla="*/ 933818 h 1867634"/>
                  <a:gd name="connsiteX16-33" fmla="*/ 273507 w 2254431"/>
                  <a:gd name="connsiteY16-34" fmla="*/ 1594126 h 1867634"/>
                  <a:gd name="connsiteX17-35" fmla="*/ 1594123 w 2254431"/>
                  <a:gd name="connsiteY17-36" fmla="*/ 1594126 h 1867634"/>
                  <a:gd name="connsiteX18-37" fmla="*/ 1818102 w 2254431"/>
                  <a:gd name="connsiteY18-38" fmla="*/ 1370146 h 1867634"/>
                  <a:gd name="connsiteX19-39" fmla="*/ 2067929 w 2254431"/>
                  <a:gd name="connsiteY19-40" fmla="*/ 1370150 h 1867634"/>
                  <a:gd name="connsiteX20-41" fmla="*/ 2249729 w 2254431"/>
                  <a:gd name="connsiteY20-42" fmla="*/ 1188348 h 1867634"/>
                  <a:gd name="connsiteX21-43" fmla="*/ 2249729 w 2254431"/>
                  <a:gd name="connsiteY21-44" fmla="*/ 938520 h 1867634"/>
                  <a:gd name="connsiteX22-45" fmla="*/ 2254431 w 2254431"/>
                  <a:gd name="connsiteY22-46" fmla="*/ 933818 h 1867634"/>
                  <a:gd name="connsiteX23-47" fmla="*/ 2249729 w 2254431"/>
                  <a:gd name="connsiteY23-48" fmla="*/ 929116 h 1867634"/>
                  <a:gd name="connsiteX24-49" fmla="*/ 2249729 w 2254431"/>
                  <a:gd name="connsiteY24-50" fmla="*/ 679292 h 1867634"/>
                  <a:gd name="connsiteX25-51" fmla="*/ 2067926 w 2254431"/>
                  <a:gd name="connsiteY25-52" fmla="*/ 497490 h 1867634"/>
                  <a:gd name="connsiteX26-53" fmla="*/ 1818099 w 2254431"/>
                  <a:gd name="connsiteY26-54"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55" fmla="*/ 2234976 w 2254431"/>
                  <a:gd name="connsiteY0-56" fmla="*/ 1132618 h 1867634"/>
                  <a:gd name="connsiteX1-57" fmla="*/ 2236496 w 2254431"/>
                  <a:gd name="connsiteY1-58" fmla="*/ 1135418 h 1867634"/>
                  <a:gd name="connsiteX2-59" fmla="*/ 2234976 w 2254431"/>
                  <a:gd name="connsiteY2-60" fmla="*/ 1140552 h 1867634"/>
                  <a:gd name="connsiteX3-61" fmla="*/ 2234976 w 2254431"/>
                  <a:gd name="connsiteY3-62" fmla="*/ 1132618 h 1867634"/>
                  <a:gd name="connsiteX4-63" fmla="*/ 2234976 w 2254431"/>
                  <a:gd name="connsiteY4-64" fmla="*/ 710150 h 1867634"/>
                  <a:gd name="connsiteX5-65" fmla="*/ 2240336 w 2254431"/>
                  <a:gd name="connsiteY5-66" fmla="*/ 727150 h 1867634"/>
                  <a:gd name="connsiteX6-67" fmla="*/ 2234976 w 2254431"/>
                  <a:gd name="connsiteY6-68" fmla="*/ 737448 h 1867634"/>
                  <a:gd name="connsiteX7-69" fmla="*/ 2234976 w 2254431"/>
                  <a:gd name="connsiteY7-70" fmla="*/ 710150 h 1867634"/>
                  <a:gd name="connsiteX8-71" fmla="*/ 1734909 w 2254431"/>
                  <a:gd name="connsiteY8-72" fmla="*/ 1232300 h 1867634"/>
                  <a:gd name="connsiteX9-73" fmla="*/ 1781182 w 2254431"/>
                  <a:gd name="connsiteY9-74" fmla="*/ 1232300 h 1867634"/>
                  <a:gd name="connsiteX10-75" fmla="*/ 1734909 w 2254431"/>
                  <a:gd name="connsiteY10-76" fmla="*/ 1237163 h 1867634"/>
                  <a:gd name="connsiteX11-77" fmla="*/ 1734909 w 2254431"/>
                  <a:gd name="connsiteY11-78" fmla="*/ 1232300 h 1867634"/>
                  <a:gd name="connsiteX12-79" fmla="*/ 0 w 2254431"/>
                  <a:gd name="connsiteY12-80" fmla="*/ 933818 h 1867634"/>
                  <a:gd name="connsiteX13-81" fmla="*/ 273507 w 2254431"/>
                  <a:gd name="connsiteY13-82" fmla="*/ 1594126 h 1867634"/>
                  <a:gd name="connsiteX14-83" fmla="*/ 1594123 w 2254431"/>
                  <a:gd name="connsiteY14-84" fmla="*/ 1594126 h 1867634"/>
                  <a:gd name="connsiteX15-85" fmla="*/ 1818102 w 2254431"/>
                  <a:gd name="connsiteY15-86" fmla="*/ 1370146 h 1867634"/>
                  <a:gd name="connsiteX16-87" fmla="*/ 2067929 w 2254431"/>
                  <a:gd name="connsiteY16-88" fmla="*/ 1370150 h 1867634"/>
                  <a:gd name="connsiteX17-89" fmla="*/ 2249729 w 2254431"/>
                  <a:gd name="connsiteY17-90" fmla="*/ 1188348 h 1867634"/>
                  <a:gd name="connsiteX18-91" fmla="*/ 2249729 w 2254431"/>
                  <a:gd name="connsiteY18-92" fmla="*/ 938520 h 1867634"/>
                  <a:gd name="connsiteX19-93" fmla="*/ 2254431 w 2254431"/>
                  <a:gd name="connsiteY19-94" fmla="*/ 933818 h 1867634"/>
                  <a:gd name="connsiteX20-95" fmla="*/ 2249729 w 2254431"/>
                  <a:gd name="connsiteY20-96" fmla="*/ 929116 h 1867634"/>
                  <a:gd name="connsiteX21-97" fmla="*/ 2249729 w 2254431"/>
                  <a:gd name="connsiteY21-98" fmla="*/ 679292 h 1867634"/>
                  <a:gd name="connsiteX22-99" fmla="*/ 2067926 w 2254431"/>
                  <a:gd name="connsiteY22-100" fmla="*/ 497490 h 1867634"/>
                  <a:gd name="connsiteX23-101" fmla="*/ 1818099 w 2254431"/>
                  <a:gd name="connsiteY23-102" fmla="*/ 497490 h 1867634"/>
                  <a:gd name="connsiteX24-103" fmla="*/ 1594123 w 2254431"/>
                  <a:gd name="connsiteY24-104" fmla="*/ 273510 h 1867634"/>
                  <a:gd name="connsiteX25-105" fmla="*/ 273507 w 2254431"/>
                  <a:gd name="connsiteY25-106" fmla="*/ 273510 h 1867634"/>
                  <a:gd name="connsiteX26-107" fmla="*/ 0 w 2254431"/>
                  <a:gd name="connsiteY26-108" fmla="*/ 933818 h 1867634"/>
                  <a:gd name="connsiteX0-109" fmla="*/ 2234976 w 2254431"/>
                  <a:gd name="connsiteY0-110" fmla="*/ 1132618 h 1867634"/>
                  <a:gd name="connsiteX1-111" fmla="*/ 2236496 w 2254431"/>
                  <a:gd name="connsiteY1-112" fmla="*/ 1135418 h 1867634"/>
                  <a:gd name="connsiteX2-113" fmla="*/ 2234976 w 2254431"/>
                  <a:gd name="connsiteY2-114" fmla="*/ 1140552 h 1867634"/>
                  <a:gd name="connsiteX3-115" fmla="*/ 2234976 w 2254431"/>
                  <a:gd name="connsiteY3-116" fmla="*/ 1132618 h 1867634"/>
                  <a:gd name="connsiteX4-117" fmla="*/ 2234976 w 2254431"/>
                  <a:gd name="connsiteY4-118" fmla="*/ 710150 h 1867634"/>
                  <a:gd name="connsiteX5-119" fmla="*/ 2240336 w 2254431"/>
                  <a:gd name="connsiteY5-120" fmla="*/ 727150 h 1867634"/>
                  <a:gd name="connsiteX6-121" fmla="*/ 2234976 w 2254431"/>
                  <a:gd name="connsiteY6-122" fmla="*/ 737448 h 1867634"/>
                  <a:gd name="connsiteX7-123" fmla="*/ 2234976 w 2254431"/>
                  <a:gd name="connsiteY7-124" fmla="*/ 710150 h 1867634"/>
                  <a:gd name="connsiteX8-125" fmla="*/ 1734909 w 2254431"/>
                  <a:gd name="connsiteY8-126" fmla="*/ 1237163 h 1867634"/>
                  <a:gd name="connsiteX9-127" fmla="*/ 1781182 w 2254431"/>
                  <a:gd name="connsiteY9-128" fmla="*/ 1232300 h 1867634"/>
                  <a:gd name="connsiteX10-129" fmla="*/ 1734909 w 2254431"/>
                  <a:gd name="connsiteY10-130" fmla="*/ 1237163 h 1867634"/>
                  <a:gd name="connsiteX11-131" fmla="*/ 0 w 2254431"/>
                  <a:gd name="connsiteY11-132" fmla="*/ 933818 h 1867634"/>
                  <a:gd name="connsiteX12-133" fmla="*/ 273507 w 2254431"/>
                  <a:gd name="connsiteY12-134" fmla="*/ 1594126 h 1867634"/>
                  <a:gd name="connsiteX13-135" fmla="*/ 1594123 w 2254431"/>
                  <a:gd name="connsiteY13-136" fmla="*/ 1594126 h 1867634"/>
                  <a:gd name="connsiteX14-137" fmla="*/ 1818102 w 2254431"/>
                  <a:gd name="connsiteY14-138" fmla="*/ 1370146 h 1867634"/>
                  <a:gd name="connsiteX15-139" fmla="*/ 2067929 w 2254431"/>
                  <a:gd name="connsiteY15-140" fmla="*/ 1370150 h 1867634"/>
                  <a:gd name="connsiteX16-141" fmla="*/ 2249729 w 2254431"/>
                  <a:gd name="connsiteY16-142" fmla="*/ 1188348 h 1867634"/>
                  <a:gd name="connsiteX17-143" fmla="*/ 2249729 w 2254431"/>
                  <a:gd name="connsiteY17-144" fmla="*/ 938520 h 1867634"/>
                  <a:gd name="connsiteX18-145" fmla="*/ 2254431 w 2254431"/>
                  <a:gd name="connsiteY18-146" fmla="*/ 933818 h 1867634"/>
                  <a:gd name="connsiteX19-147" fmla="*/ 2249729 w 2254431"/>
                  <a:gd name="connsiteY19-148" fmla="*/ 929116 h 1867634"/>
                  <a:gd name="connsiteX20-149" fmla="*/ 2249729 w 2254431"/>
                  <a:gd name="connsiteY20-150" fmla="*/ 679292 h 1867634"/>
                  <a:gd name="connsiteX21-151" fmla="*/ 2067926 w 2254431"/>
                  <a:gd name="connsiteY21-152" fmla="*/ 497490 h 1867634"/>
                  <a:gd name="connsiteX22-153" fmla="*/ 1818099 w 2254431"/>
                  <a:gd name="connsiteY22-154" fmla="*/ 497490 h 1867634"/>
                  <a:gd name="connsiteX23-155" fmla="*/ 1594123 w 2254431"/>
                  <a:gd name="connsiteY23-156" fmla="*/ 273510 h 1867634"/>
                  <a:gd name="connsiteX24-157" fmla="*/ 273507 w 2254431"/>
                  <a:gd name="connsiteY24-158" fmla="*/ 273510 h 1867634"/>
                  <a:gd name="connsiteX25-159" fmla="*/ 0 w 2254431"/>
                  <a:gd name="connsiteY25-160" fmla="*/ 933818 h 1867634"/>
                  <a:gd name="connsiteX0-161" fmla="*/ 2234976 w 2254431"/>
                  <a:gd name="connsiteY0-162" fmla="*/ 1132618 h 1867634"/>
                  <a:gd name="connsiteX1-163" fmla="*/ 2236496 w 2254431"/>
                  <a:gd name="connsiteY1-164" fmla="*/ 1135418 h 1867634"/>
                  <a:gd name="connsiteX2-165" fmla="*/ 2234976 w 2254431"/>
                  <a:gd name="connsiteY2-166" fmla="*/ 1140552 h 1867634"/>
                  <a:gd name="connsiteX3-167" fmla="*/ 2234976 w 2254431"/>
                  <a:gd name="connsiteY3-168" fmla="*/ 1132618 h 1867634"/>
                  <a:gd name="connsiteX4-169" fmla="*/ 2234976 w 2254431"/>
                  <a:gd name="connsiteY4-170" fmla="*/ 710150 h 1867634"/>
                  <a:gd name="connsiteX5-171" fmla="*/ 2240336 w 2254431"/>
                  <a:gd name="connsiteY5-172" fmla="*/ 727150 h 1867634"/>
                  <a:gd name="connsiteX6-173" fmla="*/ 2234976 w 2254431"/>
                  <a:gd name="connsiteY6-174" fmla="*/ 737448 h 1867634"/>
                  <a:gd name="connsiteX7-175" fmla="*/ 2234976 w 2254431"/>
                  <a:gd name="connsiteY7-176" fmla="*/ 710150 h 1867634"/>
                  <a:gd name="connsiteX8-177" fmla="*/ 0 w 2254431"/>
                  <a:gd name="connsiteY8-178" fmla="*/ 933818 h 1867634"/>
                  <a:gd name="connsiteX9-179" fmla="*/ 273507 w 2254431"/>
                  <a:gd name="connsiteY9-180" fmla="*/ 1594126 h 1867634"/>
                  <a:gd name="connsiteX10-181" fmla="*/ 1594123 w 2254431"/>
                  <a:gd name="connsiteY10-182" fmla="*/ 1594126 h 1867634"/>
                  <a:gd name="connsiteX11-183" fmla="*/ 1818102 w 2254431"/>
                  <a:gd name="connsiteY11-184" fmla="*/ 1370146 h 1867634"/>
                  <a:gd name="connsiteX12-185" fmla="*/ 2067929 w 2254431"/>
                  <a:gd name="connsiteY12-186" fmla="*/ 1370150 h 1867634"/>
                  <a:gd name="connsiteX13-187" fmla="*/ 2249729 w 2254431"/>
                  <a:gd name="connsiteY13-188" fmla="*/ 1188348 h 1867634"/>
                  <a:gd name="connsiteX14-189" fmla="*/ 2249729 w 2254431"/>
                  <a:gd name="connsiteY14-190" fmla="*/ 938520 h 1867634"/>
                  <a:gd name="connsiteX15-191" fmla="*/ 2254431 w 2254431"/>
                  <a:gd name="connsiteY15-192" fmla="*/ 933818 h 1867634"/>
                  <a:gd name="connsiteX16-193" fmla="*/ 2249729 w 2254431"/>
                  <a:gd name="connsiteY16-194" fmla="*/ 929116 h 1867634"/>
                  <a:gd name="connsiteX17-195" fmla="*/ 2249729 w 2254431"/>
                  <a:gd name="connsiteY17-196" fmla="*/ 679292 h 1867634"/>
                  <a:gd name="connsiteX18-197" fmla="*/ 2067926 w 2254431"/>
                  <a:gd name="connsiteY18-198" fmla="*/ 497490 h 1867634"/>
                  <a:gd name="connsiteX19-199" fmla="*/ 1818099 w 2254431"/>
                  <a:gd name="connsiteY19-200" fmla="*/ 497490 h 1867634"/>
                  <a:gd name="connsiteX20-201" fmla="*/ 1594123 w 2254431"/>
                  <a:gd name="connsiteY20-202" fmla="*/ 273510 h 1867634"/>
                  <a:gd name="connsiteX21-203" fmla="*/ 273507 w 2254431"/>
                  <a:gd name="connsiteY21-204" fmla="*/ 273510 h 1867634"/>
                  <a:gd name="connsiteX22-205" fmla="*/ 0 w 2254431"/>
                  <a:gd name="connsiteY22-206" fmla="*/ 933818 h 1867634"/>
                  <a:gd name="connsiteX0-207" fmla="*/ 2234976 w 2254431"/>
                  <a:gd name="connsiteY0-208" fmla="*/ 1140552 h 1867634"/>
                  <a:gd name="connsiteX1-209" fmla="*/ 2236496 w 2254431"/>
                  <a:gd name="connsiteY1-210" fmla="*/ 1135418 h 1867634"/>
                  <a:gd name="connsiteX2-211" fmla="*/ 2234976 w 2254431"/>
                  <a:gd name="connsiteY2-212" fmla="*/ 1140552 h 1867634"/>
                  <a:gd name="connsiteX3-213" fmla="*/ 2234976 w 2254431"/>
                  <a:gd name="connsiteY3-214" fmla="*/ 710150 h 1867634"/>
                  <a:gd name="connsiteX4-215" fmla="*/ 2240336 w 2254431"/>
                  <a:gd name="connsiteY4-216" fmla="*/ 727150 h 1867634"/>
                  <a:gd name="connsiteX5-217" fmla="*/ 2234976 w 2254431"/>
                  <a:gd name="connsiteY5-218" fmla="*/ 737448 h 1867634"/>
                  <a:gd name="connsiteX6-219" fmla="*/ 2234976 w 2254431"/>
                  <a:gd name="connsiteY6-220" fmla="*/ 710150 h 1867634"/>
                  <a:gd name="connsiteX7-221" fmla="*/ 0 w 2254431"/>
                  <a:gd name="connsiteY7-222" fmla="*/ 933818 h 1867634"/>
                  <a:gd name="connsiteX8-223" fmla="*/ 273507 w 2254431"/>
                  <a:gd name="connsiteY8-224" fmla="*/ 1594126 h 1867634"/>
                  <a:gd name="connsiteX9-225" fmla="*/ 1594123 w 2254431"/>
                  <a:gd name="connsiteY9-226" fmla="*/ 1594126 h 1867634"/>
                  <a:gd name="connsiteX10-227" fmla="*/ 1818102 w 2254431"/>
                  <a:gd name="connsiteY10-228" fmla="*/ 1370146 h 1867634"/>
                  <a:gd name="connsiteX11-229" fmla="*/ 2067929 w 2254431"/>
                  <a:gd name="connsiteY11-230" fmla="*/ 1370150 h 1867634"/>
                  <a:gd name="connsiteX12-231" fmla="*/ 2249729 w 2254431"/>
                  <a:gd name="connsiteY12-232" fmla="*/ 1188348 h 1867634"/>
                  <a:gd name="connsiteX13-233" fmla="*/ 2249729 w 2254431"/>
                  <a:gd name="connsiteY13-234" fmla="*/ 938520 h 1867634"/>
                  <a:gd name="connsiteX14-235" fmla="*/ 2254431 w 2254431"/>
                  <a:gd name="connsiteY14-236" fmla="*/ 933818 h 1867634"/>
                  <a:gd name="connsiteX15-237" fmla="*/ 2249729 w 2254431"/>
                  <a:gd name="connsiteY15-238" fmla="*/ 929116 h 1867634"/>
                  <a:gd name="connsiteX16-239" fmla="*/ 2249729 w 2254431"/>
                  <a:gd name="connsiteY16-240" fmla="*/ 679292 h 1867634"/>
                  <a:gd name="connsiteX17-241" fmla="*/ 2067926 w 2254431"/>
                  <a:gd name="connsiteY17-242" fmla="*/ 497490 h 1867634"/>
                  <a:gd name="connsiteX18-243" fmla="*/ 1818099 w 2254431"/>
                  <a:gd name="connsiteY18-244" fmla="*/ 497490 h 1867634"/>
                  <a:gd name="connsiteX19-245" fmla="*/ 1594123 w 2254431"/>
                  <a:gd name="connsiteY19-246" fmla="*/ 273510 h 1867634"/>
                  <a:gd name="connsiteX20-247" fmla="*/ 273507 w 2254431"/>
                  <a:gd name="connsiteY20-248" fmla="*/ 273510 h 1867634"/>
                  <a:gd name="connsiteX21-249" fmla="*/ 0 w 2254431"/>
                  <a:gd name="connsiteY21-250" fmla="*/ 933818 h 1867634"/>
                  <a:gd name="connsiteX0-251" fmla="*/ 2234976 w 2254431"/>
                  <a:gd name="connsiteY0-252" fmla="*/ 710150 h 1867634"/>
                  <a:gd name="connsiteX1-253" fmla="*/ 2240336 w 2254431"/>
                  <a:gd name="connsiteY1-254" fmla="*/ 727150 h 1867634"/>
                  <a:gd name="connsiteX2-255" fmla="*/ 2234976 w 2254431"/>
                  <a:gd name="connsiteY2-256" fmla="*/ 737448 h 1867634"/>
                  <a:gd name="connsiteX3-257" fmla="*/ 2234976 w 2254431"/>
                  <a:gd name="connsiteY3-258" fmla="*/ 710150 h 1867634"/>
                  <a:gd name="connsiteX4-259" fmla="*/ 0 w 2254431"/>
                  <a:gd name="connsiteY4-260" fmla="*/ 933818 h 1867634"/>
                  <a:gd name="connsiteX5-261" fmla="*/ 273507 w 2254431"/>
                  <a:gd name="connsiteY5-262" fmla="*/ 1594126 h 1867634"/>
                  <a:gd name="connsiteX6-263" fmla="*/ 1594123 w 2254431"/>
                  <a:gd name="connsiteY6-264" fmla="*/ 1594126 h 1867634"/>
                  <a:gd name="connsiteX7-265" fmla="*/ 1818102 w 2254431"/>
                  <a:gd name="connsiteY7-266" fmla="*/ 1370146 h 1867634"/>
                  <a:gd name="connsiteX8-267" fmla="*/ 2067929 w 2254431"/>
                  <a:gd name="connsiteY8-268" fmla="*/ 1370150 h 1867634"/>
                  <a:gd name="connsiteX9-269" fmla="*/ 2249729 w 2254431"/>
                  <a:gd name="connsiteY9-270" fmla="*/ 1188348 h 1867634"/>
                  <a:gd name="connsiteX10-271" fmla="*/ 2249729 w 2254431"/>
                  <a:gd name="connsiteY10-272" fmla="*/ 938520 h 1867634"/>
                  <a:gd name="connsiteX11-273" fmla="*/ 2254431 w 2254431"/>
                  <a:gd name="connsiteY11-274" fmla="*/ 933818 h 1867634"/>
                  <a:gd name="connsiteX12-275" fmla="*/ 2249729 w 2254431"/>
                  <a:gd name="connsiteY12-276" fmla="*/ 929116 h 1867634"/>
                  <a:gd name="connsiteX13-277" fmla="*/ 2249729 w 2254431"/>
                  <a:gd name="connsiteY13-278" fmla="*/ 679292 h 1867634"/>
                  <a:gd name="connsiteX14-279" fmla="*/ 2067926 w 2254431"/>
                  <a:gd name="connsiteY14-280" fmla="*/ 497490 h 1867634"/>
                  <a:gd name="connsiteX15-281" fmla="*/ 1818099 w 2254431"/>
                  <a:gd name="connsiteY15-282" fmla="*/ 497490 h 1867634"/>
                  <a:gd name="connsiteX16-283" fmla="*/ 1594123 w 2254431"/>
                  <a:gd name="connsiteY16-284" fmla="*/ 273510 h 1867634"/>
                  <a:gd name="connsiteX17-285" fmla="*/ 273507 w 2254431"/>
                  <a:gd name="connsiteY17-286" fmla="*/ 273510 h 1867634"/>
                  <a:gd name="connsiteX18-287" fmla="*/ 0 w 2254431"/>
                  <a:gd name="connsiteY18-288" fmla="*/ 933818 h 1867634"/>
                  <a:gd name="connsiteX0-289" fmla="*/ 2234976 w 2254431"/>
                  <a:gd name="connsiteY0-290" fmla="*/ 737448 h 1867634"/>
                  <a:gd name="connsiteX1-291" fmla="*/ 2240336 w 2254431"/>
                  <a:gd name="connsiteY1-292" fmla="*/ 727150 h 1867634"/>
                  <a:gd name="connsiteX2-293" fmla="*/ 2234976 w 2254431"/>
                  <a:gd name="connsiteY2-294" fmla="*/ 737448 h 1867634"/>
                  <a:gd name="connsiteX3-295" fmla="*/ 0 w 2254431"/>
                  <a:gd name="connsiteY3-296" fmla="*/ 933818 h 1867634"/>
                  <a:gd name="connsiteX4-297" fmla="*/ 273507 w 2254431"/>
                  <a:gd name="connsiteY4-298" fmla="*/ 1594126 h 1867634"/>
                  <a:gd name="connsiteX5-299" fmla="*/ 1594123 w 2254431"/>
                  <a:gd name="connsiteY5-300" fmla="*/ 1594126 h 1867634"/>
                  <a:gd name="connsiteX6-301" fmla="*/ 1818102 w 2254431"/>
                  <a:gd name="connsiteY6-302" fmla="*/ 1370146 h 1867634"/>
                  <a:gd name="connsiteX7-303" fmla="*/ 2067929 w 2254431"/>
                  <a:gd name="connsiteY7-304" fmla="*/ 1370150 h 1867634"/>
                  <a:gd name="connsiteX8-305" fmla="*/ 2249729 w 2254431"/>
                  <a:gd name="connsiteY8-306" fmla="*/ 1188348 h 1867634"/>
                  <a:gd name="connsiteX9-307" fmla="*/ 2249729 w 2254431"/>
                  <a:gd name="connsiteY9-308" fmla="*/ 938520 h 1867634"/>
                  <a:gd name="connsiteX10-309" fmla="*/ 2254431 w 2254431"/>
                  <a:gd name="connsiteY10-310" fmla="*/ 933818 h 1867634"/>
                  <a:gd name="connsiteX11-311" fmla="*/ 2249729 w 2254431"/>
                  <a:gd name="connsiteY11-312" fmla="*/ 929116 h 1867634"/>
                  <a:gd name="connsiteX12-313" fmla="*/ 2249729 w 2254431"/>
                  <a:gd name="connsiteY12-314" fmla="*/ 679292 h 1867634"/>
                  <a:gd name="connsiteX13-315" fmla="*/ 2067926 w 2254431"/>
                  <a:gd name="connsiteY13-316" fmla="*/ 497490 h 1867634"/>
                  <a:gd name="connsiteX14-317" fmla="*/ 1818099 w 2254431"/>
                  <a:gd name="connsiteY14-318" fmla="*/ 497490 h 1867634"/>
                  <a:gd name="connsiteX15-319" fmla="*/ 1594123 w 2254431"/>
                  <a:gd name="connsiteY15-320" fmla="*/ 273510 h 1867634"/>
                  <a:gd name="connsiteX16-321" fmla="*/ 273507 w 2254431"/>
                  <a:gd name="connsiteY16-322" fmla="*/ 273510 h 1867634"/>
                  <a:gd name="connsiteX17-323" fmla="*/ 0 w 2254431"/>
                  <a:gd name="connsiteY17-324" fmla="*/ 933818 h 1867634"/>
                  <a:gd name="connsiteX0-325" fmla="*/ 0 w 2254431"/>
                  <a:gd name="connsiteY0-326" fmla="*/ 933818 h 1867634"/>
                  <a:gd name="connsiteX1-327" fmla="*/ 273507 w 2254431"/>
                  <a:gd name="connsiteY1-328" fmla="*/ 1594126 h 1867634"/>
                  <a:gd name="connsiteX2-329" fmla="*/ 1594123 w 2254431"/>
                  <a:gd name="connsiteY2-330" fmla="*/ 1594126 h 1867634"/>
                  <a:gd name="connsiteX3-331" fmla="*/ 1818102 w 2254431"/>
                  <a:gd name="connsiteY3-332" fmla="*/ 1370146 h 1867634"/>
                  <a:gd name="connsiteX4-333" fmla="*/ 2067929 w 2254431"/>
                  <a:gd name="connsiteY4-334" fmla="*/ 1370150 h 1867634"/>
                  <a:gd name="connsiteX5-335" fmla="*/ 2249729 w 2254431"/>
                  <a:gd name="connsiteY5-336" fmla="*/ 1188348 h 1867634"/>
                  <a:gd name="connsiteX6-337" fmla="*/ 2249729 w 2254431"/>
                  <a:gd name="connsiteY6-338" fmla="*/ 938520 h 1867634"/>
                  <a:gd name="connsiteX7-339" fmla="*/ 2254431 w 2254431"/>
                  <a:gd name="connsiteY7-340" fmla="*/ 933818 h 1867634"/>
                  <a:gd name="connsiteX8-341" fmla="*/ 2249729 w 2254431"/>
                  <a:gd name="connsiteY8-342" fmla="*/ 929116 h 1867634"/>
                  <a:gd name="connsiteX9-343" fmla="*/ 2249729 w 2254431"/>
                  <a:gd name="connsiteY9-344" fmla="*/ 679292 h 1867634"/>
                  <a:gd name="connsiteX10-345" fmla="*/ 2067926 w 2254431"/>
                  <a:gd name="connsiteY10-346" fmla="*/ 497490 h 1867634"/>
                  <a:gd name="connsiteX11-347" fmla="*/ 1818099 w 2254431"/>
                  <a:gd name="connsiteY11-348" fmla="*/ 497490 h 1867634"/>
                  <a:gd name="connsiteX12-349" fmla="*/ 1594123 w 2254431"/>
                  <a:gd name="connsiteY12-350" fmla="*/ 273510 h 1867634"/>
                  <a:gd name="connsiteX13-351" fmla="*/ 273507 w 2254431"/>
                  <a:gd name="connsiteY13-352" fmla="*/ 273510 h 1867634"/>
                  <a:gd name="connsiteX14-353" fmla="*/ 0 w 2254431"/>
                  <a:gd name="connsiteY14-354" fmla="*/ 933818 h 1867634"/>
                  <a:gd name="connsiteX0-355" fmla="*/ 0 w 2249729"/>
                  <a:gd name="connsiteY0-356" fmla="*/ 933818 h 1867634"/>
                  <a:gd name="connsiteX1-357" fmla="*/ 273507 w 2249729"/>
                  <a:gd name="connsiteY1-358" fmla="*/ 1594126 h 1867634"/>
                  <a:gd name="connsiteX2-359" fmla="*/ 1594123 w 2249729"/>
                  <a:gd name="connsiteY2-360" fmla="*/ 1594126 h 1867634"/>
                  <a:gd name="connsiteX3-361" fmla="*/ 1818102 w 2249729"/>
                  <a:gd name="connsiteY3-362" fmla="*/ 1370146 h 1867634"/>
                  <a:gd name="connsiteX4-363" fmla="*/ 2067929 w 2249729"/>
                  <a:gd name="connsiteY4-364" fmla="*/ 1370150 h 1867634"/>
                  <a:gd name="connsiteX5-365" fmla="*/ 2249729 w 2249729"/>
                  <a:gd name="connsiteY5-366" fmla="*/ 1188348 h 1867634"/>
                  <a:gd name="connsiteX6-367" fmla="*/ 2249729 w 2249729"/>
                  <a:gd name="connsiteY6-368" fmla="*/ 938520 h 1867634"/>
                  <a:gd name="connsiteX7-369" fmla="*/ 2249729 w 2249729"/>
                  <a:gd name="connsiteY7-370" fmla="*/ 929116 h 1867634"/>
                  <a:gd name="connsiteX8-371" fmla="*/ 2249729 w 2249729"/>
                  <a:gd name="connsiteY8-372" fmla="*/ 679292 h 1867634"/>
                  <a:gd name="connsiteX9-373" fmla="*/ 2067926 w 2249729"/>
                  <a:gd name="connsiteY9-374" fmla="*/ 497490 h 1867634"/>
                  <a:gd name="connsiteX10-375" fmla="*/ 1818099 w 2249729"/>
                  <a:gd name="connsiteY10-376" fmla="*/ 497490 h 1867634"/>
                  <a:gd name="connsiteX11-377" fmla="*/ 1594123 w 2249729"/>
                  <a:gd name="connsiteY11-378" fmla="*/ 273510 h 1867634"/>
                  <a:gd name="connsiteX12-379" fmla="*/ 273507 w 2249729"/>
                  <a:gd name="connsiteY12-380" fmla="*/ 273510 h 1867634"/>
                  <a:gd name="connsiteX13-381" fmla="*/ 0 w 2249729"/>
                  <a:gd name="connsiteY13-382" fmla="*/ 933818 h 1867634"/>
                  <a:gd name="connsiteX0-383" fmla="*/ 0 w 2249729"/>
                  <a:gd name="connsiteY0-384" fmla="*/ 933818 h 1867634"/>
                  <a:gd name="connsiteX1-385" fmla="*/ 273507 w 2249729"/>
                  <a:gd name="connsiteY1-386" fmla="*/ 1594126 h 1867634"/>
                  <a:gd name="connsiteX2-387" fmla="*/ 1594123 w 2249729"/>
                  <a:gd name="connsiteY2-388" fmla="*/ 1594126 h 1867634"/>
                  <a:gd name="connsiteX3-389" fmla="*/ 1818102 w 2249729"/>
                  <a:gd name="connsiteY3-390" fmla="*/ 1370146 h 1867634"/>
                  <a:gd name="connsiteX4-391" fmla="*/ 2067929 w 2249729"/>
                  <a:gd name="connsiteY4-392" fmla="*/ 1370150 h 1867634"/>
                  <a:gd name="connsiteX5-393" fmla="*/ 2249729 w 2249729"/>
                  <a:gd name="connsiteY5-394" fmla="*/ 1188348 h 1867634"/>
                  <a:gd name="connsiteX6-395" fmla="*/ 2249729 w 2249729"/>
                  <a:gd name="connsiteY6-396" fmla="*/ 929116 h 1867634"/>
                  <a:gd name="connsiteX7-397" fmla="*/ 2249729 w 2249729"/>
                  <a:gd name="connsiteY7-398" fmla="*/ 679292 h 1867634"/>
                  <a:gd name="connsiteX8-399" fmla="*/ 2067926 w 2249729"/>
                  <a:gd name="connsiteY8-400" fmla="*/ 497490 h 1867634"/>
                  <a:gd name="connsiteX9-401" fmla="*/ 1818099 w 2249729"/>
                  <a:gd name="connsiteY9-402" fmla="*/ 497490 h 1867634"/>
                  <a:gd name="connsiteX10-403" fmla="*/ 1594123 w 2249729"/>
                  <a:gd name="connsiteY10-404" fmla="*/ 273510 h 1867634"/>
                  <a:gd name="connsiteX11-405" fmla="*/ 273507 w 2249729"/>
                  <a:gd name="connsiteY11-406" fmla="*/ 273510 h 1867634"/>
                  <a:gd name="connsiteX12-407" fmla="*/ 0 w 2249729"/>
                  <a:gd name="connsiteY12-408" fmla="*/ 933818 h 1867634"/>
                  <a:gd name="connsiteX0-409" fmla="*/ 0 w 2249729"/>
                  <a:gd name="connsiteY0-410" fmla="*/ 933818 h 1867634"/>
                  <a:gd name="connsiteX1-411" fmla="*/ 273507 w 2249729"/>
                  <a:gd name="connsiteY1-412" fmla="*/ 1594126 h 1867634"/>
                  <a:gd name="connsiteX2-413" fmla="*/ 1594123 w 2249729"/>
                  <a:gd name="connsiteY2-414" fmla="*/ 1594126 h 1867634"/>
                  <a:gd name="connsiteX3-415" fmla="*/ 1818102 w 2249729"/>
                  <a:gd name="connsiteY3-416" fmla="*/ 1370146 h 1867634"/>
                  <a:gd name="connsiteX4-417" fmla="*/ 2067929 w 2249729"/>
                  <a:gd name="connsiteY4-418" fmla="*/ 1370150 h 1867634"/>
                  <a:gd name="connsiteX5-419" fmla="*/ 2249729 w 2249729"/>
                  <a:gd name="connsiteY5-420" fmla="*/ 1188348 h 1867634"/>
                  <a:gd name="connsiteX6-421" fmla="*/ 2249729 w 2249729"/>
                  <a:gd name="connsiteY6-422" fmla="*/ 679292 h 1867634"/>
                  <a:gd name="connsiteX7-423" fmla="*/ 2067926 w 2249729"/>
                  <a:gd name="connsiteY7-424" fmla="*/ 497490 h 1867634"/>
                  <a:gd name="connsiteX8-425" fmla="*/ 1818099 w 2249729"/>
                  <a:gd name="connsiteY8-426" fmla="*/ 497490 h 1867634"/>
                  <a:gd name="connsiteX9-427" fmla="*/ 1594123 w 2249729"/>
                  <a:gd name="connsiteY9-428" fmla="*/ 273510 h 1867634"/>
                  <a:gd name="connsiteX10-429" fmla="*/ 273507 w 2249729"/>
                  <a:gd name="connsiteY10-430" fmla="*/ 273510 h 1867634"/>
                  <a:gd name="connsiteX11-431" fmla="*/ 0 w 2249729"/>
                  <a:gd name="connsiteY11-432" fmla="*/ 933818 h 1867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0" y="6374086"/>
              <a:ext cx="11401431" cy="237804"/>
              <a:chOff x="0" y="6374086"/>
              <a:chExt cx="11401431" cy="237804"/>
            </a:xfrm>
          </p:grpSpPr>
          <p:sp>
            <p:nvSpPr>
              <p:cNvPr id="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4.mp3"/><Relationship Id="rId7" Type="http://schemas.openxmlformats.org/officeDocument/2006/relationships/image" Target="../media/image10.jpe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1.xml"/><Relationship Id="rId11" Type="http://schemas.openxmlformats.org/officeDocument/2006/relationships/image" Target="../media/image21.png"/><Relationship Id="rId5" Type="http://schemas.openxmlformats.org/officeDocument/2006/relationships/slideLayout" Target="../slideLayouts/slideLayout5.xml"/><Relationship Id="rId10" Type="http://schemas.openxmlformats.org/officeDocument/2006/relationships/image" Target="../media/image20.png"/><Relationship Id="rId4" Type="http://schemas.openxmlformats.org/officeDocument/2006/relationships/audio" Target="../media/media4.mp3"/><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id.wikipedia.org/wiki/Allah" TargetMode="External"/><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s://id.wikipedia.org/wiki/Bumi" TargetMode="External"/><Relationship Id="rId4" Type="http://schemas.openxmlformats.org/officeDocument/2006/relationships/hyperlink" Target="https://id.wikipedia.org/wiki/Langi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id.wikipedia.org/wiki/Allah" TargetMode="External"/><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s://id.wikipedia.org/wiki/Bumi" TargetMode="External"/><Relationship Id="rId4" Type="http://schemas.openxmlformats.org/officeDocument/2006/relationships/hyperlink" Target="https://id.wikipedia.org/wiki/Lang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8.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3756454"/>
            <a:ext cx="12192000" cy="3101546"/>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3286897" y="214118"/>
            <a:ext cx="8917460" cy="3542335"/>
          </a:xfrm>
          <a:prstGeom prst="rect">
            <a:avLst/>
          </a:prstGeom>
        </p:spPr>
      </p:pic>
      <p:sp>
        <p:nvSpPr>
          <p:cNvPr id="11" name="TextBox 10"/>
          <p:cNvSpPr txBox="1"/>
          <p:nvPr/>
        </p:nvSpPr>
        <p:spPr>
          <a:xfrm>
            <a:off x="4942704" y="3860677"/>
            <a:ext cx="6956854" cy="1815882"/>
          </a:xfrm>
          <a:prstGeom prst="rect">
            <a:avLst/>
          </a:prstGeom>
          <a:noFill/>
        </p:spPr>
        <p:txBody>
          <a:bodyPr wrap="square" rtlCol="0">
            <a:spAutoFit/>
          </a:bodyPr>
          <a:lstStyle/>
          <a:p>
            <a:pPr algn="r"/>
            <a:r>
              <a:rPr lang="id-ID" sz="4000" dirty="0">
                <a:solidFill>
                  <a:schemeClr val="bg1"/>
                </a:solidFill>
                <a:latin typeface="Calibri" panose="020F0502020204030204" pitchFamily="34" charset="0"/>
                <a:cs typeface="Calibri" panose="020F0502020204030204" pitchFamily="34" charset="0"/>
              </a:rPr>
              <a:t>Akhlak Terhadap Non-Muslim</a:t>
            </a:r>
          </a:p>
          <a:p>
            <a:pPr algn="r"/>
            <a:r>
              <a:rPr lang="id-ID" sz="3200" dirty="0">
                <a:solidFill>
                  <a:schemeClr val="bg1"/>
                </a:solidFill>
                <a:latin typeface="Calibri" panose="020F0502020204030204" pitchFamily="34" charset="0"/>
                <a:cs typeface="Calibri" panose="020F0502020204030204" pitchFamily="34" charset="0"/>
              </a:rPr>
              <a:t>(Religion Tolerance)</a:t>
            </a:r>
            <a:endParaRPr lang="en-US" sz="3200" dirty="0">
              <a:solidFill>
                <a:schemeClr val="bg1"/>
              </a:solidFill>
              <a:latin typeface="Calibri" panose="020F0502020204030204" pitchFamily="34" charset="0"/>
              <a:cs typeface="Calibri" panose="020F0502020204030204" pitchFamily="34" charset="0"/>
            </a:endParaRPr>
          </a:p>
          <a:p>
            <a:pPr algn="r"/>
            <a:endParaRPr lang="en-US" sz="4000" dirty="0">
              <a:solidFill>
                <a:schemeClr val="bg1"/>
              </a:solidFill>
              <a:latin typeface="Calibri" panose="020F0502020204030204" pitchFamily="34" charset="0"/>
              <a:cs typeface="Calibri" panose="020F0502020204030204" pitchFamily="34" charset="0"/>
            </a:endParaRPr>
          </a:p>
        </p:txBody>
      </p:sp>
      <p:sp>
        <p:nvSpPr>
          <p:cNvPr id="13" name="TextBox 12"/>
          <p:cNvSpPr txBox="1"/>
          <p:nvPr/>
        </p:nvSpPr>
        <p:spPr>
          <a:xfrm>
            <a:off x="168874" y="299902"/>
            <a:ext cx="3933569" cy="1384995"/>
          </a:xfrm>
          <a:prstGeom prst="rect">
            <a:avLst/>
          </a:prstGeom>
          <a:noFill/>
        </p:spPr>
        <p:txBody>
          <a:bodyPr wrap="square" rtlCol="0">
            <a:spAutoFit/>
          </a:bodyPr>
          <a:lstStyle/>
          <a:p>
            <a:r>
              <a:rPr lang="id-ID" sz="1200" dirty="0">
                <a:solidFill>
                  <a:srgbClr val="0A374C"/>
                </a:solidFill>
                <a:latin typeface="Calibri" panose="020F0502020204030204" pitchFamily="34" charset="0"/>
                <a:cs typeface="Calibri" panose="020F0502020204030204" pitchFamily="34" charset="0"/>
              </a:rPr>
              <a:t>Anggota Kelompok 5:</a:t>
            </a: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(7F) </a:t>
            </a:r>
            <a:r>
              <a:rPr lang="en-US" sz="1200" dirty="0">
                <a:solidFill>
                  <a:srgbClr val="0A374C"/>
                </a:solidFill>
                <a:latin typeface="Calibri" panose="020F0502020204030204" pitchFamily="34" charset="0"/>
                <a:cs typeface="Calibri" panose="020F0502020204030204" pitchFamily="34" charset="0"/>
              </a:rPr>
              <a:t>18083000136</a:t>
            </a:r>
            <a:r>
              <a:rPr lang="id-ID" sz="1200" dirty="0">
                <a:solidFill>
                  <a:srgbClr val="0A374C"/>
                </a:solidFill>
                <a:latin typeface="Calibri" panose="020F0502020204030204" pitchFamily="34" charset="0"/>
                <a:cs typeface="Calibri" panose="020F0502020204030204" pitchFamily="34" charset="0"/>
              </a:rPr>
              <a:t> - </a:t>
            </a:r>
            <a:r>
              <a:rPr lang="en-US" sz="1200" dirty="0">
                <a:solidFill>
                  <a:srgbClr val="0A374C"/>
                </a:solidFill>
                <a:latin typeface="Calibri" panose="020F0502020204030204" pitchFamily="34" charset="0"/>
                <a:cs typeface="Calibri" panose="020F0502020204030204" pitchFamily="34" charset="0"/>
              </a:rPr>
              <a:t>Adam </a:t>
            </a:r>
            <a:r>
              <a:rPr lang="en-US" sz="1200" dirty="0" err="1">
                <a:solidFill>
                  <a:srgbClr val="0A374C"/>
                </a:solidFill>
                <a:latin typeface="Calibri" panose="020F0502020204030204" pitchFamily="34" charset="0"/>
                <a:cs typeface="Calibri" panose="020F0502020204030204" pitchFamily="34" charset="0"/>
              </a:rPr>
              <a:t>Virgiansa</a:t>
            </a:r>
            <a:endParaRPr lang="id-ID" sz="1200" dirty="0">
              <a:solidFill>
                <a:srgbClr val="0A374C"/>
              </a:solidFill>
              <a:latin typeface="Calibri" panose="020F0502020204030204" pitchFamily="34" charset="0"/>
              <a:cs typeface="Calibri" panose="020F0502020204030204" pitchFamily="34" charset="0"/>
            </a:endParaRP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(7F) 18083000148 - Luqman Tri Bimantoro </a:t>
            </a: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(7E) 18083000154 - Gusti Sofyanda </a:t>
            </a: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(7F) </a:t>
            </a:r>
            <a:r>
              <a:rPr lang="en-US" sz="1200" dirty="0">
                <a:solidFill>
                  <a:srgbClr val="0A374C"/>
                </a:solidFill>
                <a:latin typeface="Calibri" panose="020F0502020204030204" pitchFamily="34" charset="0"/>
                <a:cs typeface="Calibri" panose="020F0502020204030204" pitchFamily="34" charset="0"/>
              </a:rPr>
              <a:t>18083000158 </a:t>
            </a:r>
            <a:r>
              <a:rPr lang="id-ID" sz="1200" dirty="0">
                <a:solidFill>
                  <a:srgbClr val="0A374C"/>
                </a:solidFill>
                <a:latin typeface="Calibri" panose="020F0502020204030204" pitchFamily="34" charset="0"/>
                <a:cs typeface="Calibri" panose="020F0502020204030204" pitchFamily="34" charset="0"/>
              </a:rPr>
              <a:t>- </a:t>
            </a:r>
            <a:r>
              <a:rPr lang="en-US" sz="1200" dirty="0" err="1">
                <a:solidFill>
                  <a:srgbClr val="0A374C"/>
                </a:solidFill>
                <a:latin typeface="Calibri" panose="020F0502020204030204" pitchFamily="34" charset="0"/>
                <a:cs typeface="Calibri" panose="020F0502020204030204" pitchFamily="34" charset="0"/>
              </a:rPr>
              <a:t>Dessya</a:t>
            </a:r>
            <a:r>
              <a:rPr lang="en-US" sz="1200" dirty="0">
                <a:solidFill>
                  <a:srgbClr val="0A374C"/>
                </a:solidFill>
                <a:latin typeface="Calibri" panose="020F0502020204030204" pitchFamily="34" charset="0"/>
                <a:cs typeface="Calibri" panose="020F0502020204030204" pitchFamily="34" charset="0"/>
              </a:rPr>
              <a:t> </a:t>
            </a:r>
            <a:r>
              <a:rPr lang="en-US" sz="1200" dirty="0" err="1">
                <a:solidFill>
                  <a:srgbClr val="0A374C"/>
                </a:solidFill>
                <a:latin typeface="Calibri" panose="020F0502020204030204" pitchFamily="34" charset="0"/>
                <a:cs typeface="Calibri" panose="020F0502020204030204" pitchFamily="34" charset="0"/>
              </a:rPr>
              <a:t>Christianita</a:t>
            </a:r>
            <a:r>
              <a:rPr lang="en-US" sz="1200" dirty="0">
                <a:solidFill>
                  <a:srgbClr val="0A374C"/>
                </a:solidFill>
                <a:latin typeface="Calibri" panose="020F0502020204030204" pitchFamily="34" charset="0"/>
                <a:cs typeface="Calibri" panose="020F0502020204030204" pitchFamily="34" charset="0"/>
              </a:rPr>
              <a:t> Effendi </a:t>
            </a:r>
            <a:endParaRPr lang="id-ID" sz="1200" dirty="0">
              <a:solidFill>
                <a:srgbClr val="0A374C"/>
              </a:solidFill>
              <a:latin typeface="Calibri" panose="020F0502020204030204" pitchFamily="34" charset="0"/>
              <a:cs typeface="Calibri" panose="020F0502020204030204" pitchFamily="34" charset="0"/>
            </a:endParaRP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(7E) </a:t>
            </a:r>
            <a:r>
              <a:rPr lang="en-US" sz="1200" dirty="0">
                <a:solidFill>
                  <a:srgbClr val="0A374C"/>
                </a:solidFill>
                <a:latin typeface="Calibri" panose="020F0502020204030204" pitchFamily="34" charset="0"/>
                <a:cs typeface="Calibri" panose="020F0502020204030204" pitchFamily="34" charset="0"/>
              </a:rPr>
              <a:t>18083000159 </a:t>
            </a:r>
            <a:r>
              <a:rPr lang="id-ID" sz="1200" dirty="0">
                <a:solidFill>
                  <a:srgbClr val="0A374C"/>
                </a:solidFill>
                <a:latin typeface="Calibri" panose="020F0502020204030204" pitchFamily="34" charset="0"/>
                <a:cs typeface="Calibri" panose="020F0502020204030204" pitchFamily="34" charset="0"/>
              </a:rPr>
              <a:t>- </a:t>
            </a:r>
            <a:r>
              <a:rPr lang="en-US" sz="1200" dirty="0" err="1">
                <a:solidFill>
                  <a:srgbClr val="0A374C"/>
                </a:solidFill>
                <a:latin typeface="Calibri" panose="020F0502020204030204" pitchFamily="34" charset="0"/>
                <a:cs typeface="Calibri" panose="020F0502020204030204" pitchFamily="34" charset="0"/>
              </a:rPr>
              <a:t>Ponco</a:t>
            </a:r>
            <a:r>
              <a:rPr lang="en-US" sz="1200" dirty="0">
                <a:solidFill>
                  <a:srgbClr val="0A374C"/>
                </a:solidFill>
                <a:latin typeface="Calibri" panose="020F0502020204030204" pitchFamily="34" charset="0"/>
                <a:cs typeface="Calibri" panose="020F0502020204030204" pitchFamily="34" charset="0"/>
              </a:rPr>
              <a:t> Adi Nugroho </a:t>
            </a:r>
            <a:endParaRPr lang="id-ID" sz="1200" dirty="0">
              <a:solidFill>
                <a:srgbClr val="0A374C"/>
              </a:solidFill>
              <a:latin typeface="Calibri" panose="020F0502020204030204" pitchFamily="34" charset="0"/>
              <a:cs typeface="Calibri" panose="020F0502020204030204" pitchFamily="34" charset="0"/>
            </a:endParaRPr>
          </a:p>
          <a:p>
            <a:pPr marL="285750" indent="-285750">
              <a:buFontTx/>
              <a:buChar char="-"/>
            </a:pPr>
            <a:r>
              <a:rPr lang="id-ID" sz="1200" dirty="0">
                <a:solidFill>
                  <a:srgbClr val="0A374C"/>
                </a:solidFill>
                <a:latin typeface="Calibri" panose="020F0502020204030204" pitchFamily="34" charset="0"/>
                <a:cs typeface="Calibri" panose="020F0502020204030204" pitchFamily="34" charset="0"/>
              </a:rPr>
              <a:t>(7F) 18083000214 - Novika Sari Dwi C </a:t>
            </a:r>
          </a:p>
        </p:txBody>
      </p:sp>
      <p:sp>
        <p:nvSpPr>
          <p:cNvPr id="14" name="Rectangle: Rounded Corners 13"/>
          <p:cNvSpPr/>
          <p:nvPr/>
        </p:nvSpPr>
        <p:spPr>
          <a:xfrm>
            <a:off x="453756" y="5326115"/>
            <a:ext cx="2049602" cy="28758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200" dirty="0">
                <a:solidFill>
                  <a:schemeClr val="tx1">
                    <a:lumMod val="65000"/>
                    <a:lumOff val="35000"/>
                  </a:schemeClr>
                </a:solidFill>
                <a:latin typeface="Times New Roman" panose="02020603050405020304" pitchFamily="18" charset="0"/>
                <a:cs typeface="Times New Roman" panose="02020603050405020304" pitchFamily="18" charset="0"/>
              </a:rPr>
              <a:t>Tidak membenci non-muslim</a:t>
            </a:r>
          </a:p>
        </p:txBody>
      </p:sp>
      <p:sp>
        <p:nvSpPr>
          <p:cNvPr id="15" name="Rectangle: Rounded Corners 14"/>
          <p:cNvSpPr/>
          <p:nvPr/>
        </p:nvSpPr>
        <p:spPr>
          <a:xfrm>
            <a:off x="2622500" y="5326115"/>
            <a:ext cx="3763310" cy="28758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200" dirty="0">
                <a:solidFill>
                  <a:schemeClr val="tx1">
                    <a:lumMod val="65000"/>
                    <a:lumOff val="35000"/>
                  </a:schemeClr>
                </a:solidFill>
                <a:latin typeface="Times New Roman" panose="02020603050405020304" pitchFamily="18" charset="0"/>
                <a:cs typeface="Times New Roman" panose="02020603050405020304" pitchFamily="18" charset="0"/>
              </a:rPr>
              <a:t>Hukum ikut serta dalam urusan ibadah ritual non-muslim</a:t>
            </a:r>
          </a:p>
        </p:txBody>
      </p:sp>
      <p:sp>
        <p:nvSpPr>
          <p:cNvPr id="16" name="Rectangle: Rounded Corners 15"/>
          <p:cNvSpPr/>
          <p:nvPr/>
        </p:nvSpPr>
        <p:spPr>
          <a:xfrm>
            <a:off x="453757" y="5685511"/>
            <a:ext cx="2963212" cy="28758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200" dirty="0">
                <a:solidFill>
                  <a:schemeClr val="tx1">
                    <a:lumMod val="65000"/>
                    <a:lumOff val="35000"/>
                  </a:schemeClr>
                </a:solidFill>
                <a:latin typeface="Times New Roman" panose="02020603050405020304" pitchFamily="18" charset="0"/>
                <a:cs typeface="Times New Roman" panose="02020603050405020304" pitchFamily="18" charset="0"/>
              </a:rPr>
              <a:t>Hadist dan surah tentang toleransi beragama</a:t>
            </a:r>
          </a:p>
        </p:txBody>
      </p:sp>
      <p:sp>
        <p:nvSpPr>
          <p:cNvPr id="17" name="Rectangle: Rounded Corners 16"/>
          <p:cNvSpPr/>
          <p:nvPr/>
        </p:nvSpPr>
        <p:spPr>
          <a:xfrm>
            <a:off x="3537164" y="5685511"/>
            <a:ext cx="3982832" cy="28758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200" dirty="0">
                <a:solidFill>
                  <a:schemeClr val="tx1">
                    <a:lumMod val="65000"/>
                    <a:lumOff val="35000"/>
                  </a:schemeClr>
                </a:solidFill>
                <a:latin typeface="Times New Roman" panose="02020603050405020304" pitchFamily="18" charset="0"/>
                <a:cs typeface="Times New Roman" panose="02020603050405020304" pitchFamily="18" charset="0"/>
              </a:rPr>
              <a:t>Menjalin kerjasama dalam urusan sosial dengan non-muslim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3" grpId="0"/>
      <p:bldP spid="14" grpId="0" animBg="1"/>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24" name="TextBox 23"/>
          <p:cNvSpPr txBox="1"/>
          <p:nvPr/>
        </p:nvSpPr>
        <p:spPr>
          <a:xfrm>
            <a:off x="410354" y="269325"/>
            <a:ext cx="7339560" cy="523220"/>
          </a:xfrm>
          <a:prstGeom prst="rect">
            <a:avLst/>
          </a:prstGeom>
          <a:noFill/>
        </p:spPr>
        <p:txBody>
          <a:bodyPr wrap="square" rtlCol="0" anchor="ctr">
            <a:spAutoFit/>
          </a:bodyPr>
          <a:lstStyle/>
          <a:p>
            <a:r>
              <a:rPr lang="id-ID" altLang="ko-KR" sz="2800" dirty="0">
                <a:solidFill>
                  <a:schemeClr val="accent1"/>
                </a:solidFill>
                <a:cs typeface="Arial" panose="020B0604020202020204" pitchFamily="34" charset="0"/>
              </a:rPr>
              <a:t>Empat Akhlak Nabi </a:t>
            </a:r>
            <a:r>
              <a:rPr lang="id-ID" altLang="ko-KR" sz="2800" dirty="0">
                <a:solidFill>
                  <a:schemeClr val="tx1">
                    <a:lumMod val="85000"/>
                    <a:lumOff val="15000"/>
                  </a:schemeClr>
                </a:solidFill>
                <a:cs typeface="Arial" panose="020B0604020202020204" pitchFamily="34" charset="0"/>
              </a:rPr>
              <a:t>Terhadap Non-Muslim</a:t>
            </a:r>
            <a:endParaRPr lang="ko-KR" altLang="en-US" sz="2800" dirty="0">
              <a:solidFill>
                <a:schemeClr val="tx1">
                  <a:lumMod val="85000"/>
                  <a:lumOff val="15000"/>
                </a:schemeClr>
              </a:solidFill>
              <a:cs typeface="Arial" panose="020B0604020202020204" pitchFamily="34" charset="0"/>
            </a:endParaRPr>
          </a:p>
        </p:txBody>
      </p:sp>
      <p:sp>
        <p:nvSpPr>
          <p:cNvPr id="25" name="TextBox 24"/>
          <p:cNvSpPr txBox="1"/>
          <p:nvPr/>
        </p:nvSpPr>
        <p:spPr>
          <a:xfrm>
            <a:off x="440334" y="770984"/>
            <a:ext cx="6163615" cy="477888"/>
          </a:xfrm>
          <a:prstGeom prst="rect">
            <a:avLst/>
          </a:prstGeom>
          <a:noFill/>
        </p:spPr>
        <p:txBody>
          <a:bodyPr wrap="square" rtlCol="0">
            <a:spAutoFit/>
          </a:bodyPr>
          <a:lstStyle/>
          <a:p>
            <a:pPr algn="just">
              <a:lnSpc>
                <a:spcPct val="107000"/>
              </a:lnSpc>
              <a:spcAft>
                <a:spcPts val="800"/>
              </a:spcAft>
            </a:pPr>
            <a:r>
              <a:rPr lang="id-ID" sz="1200" i="1" dirty="0">
                <a:solidFill>
                  <a:schemeClr val="bg1">
                    <a:lumMod val="65000"/>
                  </a:schemeClr>
                </a:solidFill>
                <a:effectLst/>
                <a:latin typeface="Times New Roman" panose="02020603050405020304" pitchFamily="18" charset="0"/>
                <a:ea typeface="Calibri" panose="020F0502020204030204" pitchFamily="34" charset="0"/>
                <a:cs typeface="Times New Roman" panose="02020603050405020304" pitchFamily="18" charset="0"/>
              </a:rPr>
              <a:t>(Dalam buku </a:t>
            </a:r>
            <a:r>
              <a:rPr lang="id-ID" sz="1200" b="1" i="1" dirty="0">
                <a:solidFill>
                  <a:schemeClr val="bg1">
                    <a:lumMod val="65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 Yang Tidak Seperti Manusia</a:t>
            </a:r>
            <a:r>
              <a:rPr lang="id-ID" sz="1200" i="1" dirty="0">
                <a:solidFill>
                  <a:schemeClr val="bg1">
                    <a:lumMod val="65000"/>
                  </a:schemeClr>
                </a:solidFill>
                <a:effectLst/>
                <a:latin typeface="Times New Roman" panose="02020603050405020304" pitchFamily="18" charset="0"/>
                <a:ea typeface="Calibri" panose="020F0502020204030204" pitchFamily="34" charset="0"/>
                <a:cs typeface="Times New Roman" panose="02020603050405020304" pitchFamily="18" charset="0"/>
              </a:rPr>
              <a:t>, tulisan ustadz Ahmad Zarkasih menyebutkan empat akhlak Rasulullah yang  sering dilakukan terhadap non muslim)</a:t>
            </a:r>
            <a:endParaRPr lang="en-US" sz="1200" i="1" dirty="0">
              <a:solidFill>
                <a:schemeClr val="bg1">
                  <a:lumMod val="6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Rounded Corners 27"/>
          <p:cNvSpPr/>
          <p:nvPr/>
        </p:nvSpPr>
        <p:spPr>
          <a:xfrm>
            <a:off x="611894" y="2418102"/>
            <a:ext cx="630776" cy="630776"/>
          </a:xfrm>
          <a:prstGeom prst="roundRect">
            <a:avLst/>
          </a:prstGeom>
          <a:solidFill>
            <a:srgbClr val="0A374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9" name="Rectangle: Rounded Corners 28"/>
          <p:cNvSpPr/>
          <p:nvPr/>
        </p:nvSpPr>
        <p:spPr>
          <a:xfrm>
            <a:off x="611894" y="3356970"/>
            <a:ext cx="630776" cy="630776"/>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a:p>
        </p:txBody>
      </p:sp>
      <p:sp>
        <p:nvSpPr>
          <p:cNvPr id="30" name="Rectangle: Rounded Corners 29"/>
          <p:cNvSpPr/>
          <p:nvPr/>
        </p:nvSpPr>
        <p:spPr>
          <a:xfrm>
            <a:off x="611894" y="1445961"/>
            <a:ext cx="630776" cy="630776"/>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1" name="Group 30"/>
          <p:cNvGrpSpPr/>
          <p:nvPr/>
        </p:nvGrpSpPr>
        <p:grpSpPr>
          <a:xfrm>
            <a:off x="1108852" y="2366557"/>
            <a:ext cx="6446191" cy="717901"/>
            <a:chOff x="1515740" y="1773770"/>
            <a:chExt cx="3372168" cy="717901"/>
          </a:xfrm>
        </p:grpSpPr>
        <p:sp>
          <p:nvSpPr>
            <p:cNvPr id="32" name="TextBox 31"/>
            <p:cNvSpPr txBox="1"/>
            <p:nvPr/>
          </p:nvSpPr>
          <p:spPr>
            <a:xfrm>
              <a:off x="1515740" y="2045972"/>
              <a:ext cx="3372168" cy="445699"/>
            </a:xfrm>
            <a:prstGeom prst="rect">
              <a:avLst/>
            </a:prstGeom>
            <a:noFill/>
          </p:spPr>
          <p:txBody>
            <a:bodyPr wrap="square" rtlCol="0">
              <a:spAutoFit/>
            </a:bodyPr>
            <a:lstStyle/>
            <a:p>
              <a:pPr marL="457200" algn="just">
                <a:lnSpc>
                  <a:spcPct val="107000"/>
                </a:lnSpc>
                <a:spcAft>
                  <a:spcPts val="800"/>
                </a:spcAft>
              </a:pPr>
              <a:r>
                <a:rPr lang="id-ID" sz="1100" dirty="0">
                  <a:effectLst/>
                  <a:latin typeface="Times New Roman" panose="02020603050405020304" pitchFamily="18" charset="0"/>
                  <a:ea typeface="Calibri" panose="020F0502020204030204" pitchFamily="34" charset="0"/>
                  <a:cs typeface="Times New Roman" panose="02020603050405020304" pitchFamily="18" charset="0"/>
                </a:rPr>
                <a:t>"Dari Imron bin Hushain beliau berkata: " Rasulullah bersama para sahabatnya berwudhu dengan air dari bejana wanita musyrik." (Muttafaq 'Alaih)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p:cNvSpPr txBox="1"/>
            <p:nvPr/>
          </p:nvSpPr>
          <p:spPr>
            <a:xfrm>
              <a:off x="1758834" y="1773770"/>
              <a:ext cx="2741158" cy="307777"/>
            </a:xfrm>
            <a:prstGeom prst="rect">
              <a:avLst/>
            </a:prstGeom>
            <a:noFill/>
          </p:spPr>
          <p:txBody>
            <a:bodyPr wrap="square" rtlCol="0">
              <a:spAutoFit/>
            </a:bodyPr>
            <a:lstStyle/>
            <a:p>
              <a:r>
                <a:rPr lang="id-ID" sz="1400" b="1" dirty="0">
                  <a:effectLst/>
                  <a:latin typeface="Times New Roman" panose="02020603050405020304" pitchFamily="18" charset="0"/>
                  <a:ea typeface="Calibri" panose="020F0502020204030204" pitchFamily="34" charset="0"/>
                </a:rPr>
                <a:t>Berwudhu Dengan Air dan Bejana Orang Musyrik</a:t>
              </a:r>
              <a:endParaRPr lang="ko-KR" altLang="en-US" sz="1100" b="1" dirty="0">
                <a:solidFill>
                  <a:schemeClr val="tx1">
                    <a:lumMod val="75000"/>
                    <a:lumOff val="25000"/>
                  </a:schemeClr>
                </a:solidFill>
                <a:cs typeface="Arial" panose="020B0604020202020204" pitchFamily="34" charset="0"/>
              </a:endParaRPr>
            </a:p>
          </p:txBody>
        </p:sp>
      </p:grpSp>
      <p:grpSp>
        <p:nvGrpSpPr>
          <p:cNvPr id="34" name="Group 33"/>
          <p:cNvGrpSpPr/>
          <p:nvPr/>
        </p:nvGrpSpPr>
        <p:grpSpPr>
          <a:xfrm>
            <a:off x="1108852" y="3305425"/>
            <a:ext cx="6446189" cy="717901"/>
            <a:chOff x="1515740" y="1773770"/>
            <a:chExt cx="3372167" cy="717901"/>
          </a:xfrm>
        </p:grpSpPr>
        <p:sp>
          <p:nvSpPr>
            <p:cNvPr id="35" name="TextBox 34"/>
            <p:cNvSpPr txBox="1"/>
            <p:nvPr/>
          </p:nvSpPr>
          <p:spPr>
            <a:xfrm>
              <a:off x="1515740" y="2045972"/>
              <a:ext cx="3372167" cy="445699"/>
            </a:xfrm>
            <a:prstGeom prst="rect">
              <a:avLst/>
            </a:prstGeom>
            <a:noFill/>
          </p:spPr>
          <p:txBody>
            <a:bodyPr wrap="square" rtlCol="0">
              <a:spAutoFit/>
            </a:bodyPr>
            <a:lstStyle/>
            <a:p>
              <a:pPr marL="457200" algn="just">
                <a:lnSpc>
                  <a:spcPct val="107000"/>
                </a:lnSpc>
                <a:spcAft>
                  <a:spcPts val="800"/>
                </a:spcAft>
              </a:pPr>
              <a:r>
                <a:rPr lang="id-ID" sz="1100" dirty="0">
                  <a:effectLst/>
                  <a:latin typeface="Times New Roman" panose="02020603050405020304" pitchFamily="18" charset="0"/>
                  <a:ea typeface="Calibri" panose="020F0502020204030204" pitchFamily="34" charset="0"/>
                  <a:cs typeface="Times New Roman" panose="02020603050405020304" pitchFamily="18" charset="0"/>
                </a:rPr>
                <a:t>Dahulu Rasulullah pernah mempekerjakan seorang pembantu atau asisten rumah tangga yang merupakan pria yahudi.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p:cNvSpPr txBox="1"/>
            <p:nvPr/>
          </p:nvSpPr>
          <p:spPr>
            <a:xfrm>
              <a:off x="1758834" y="1773770"/>
              <a:ext cx="2741158" cy="307777"/>
            </a:xfrm>
            <a:prstGeom prst="rect">
              <a:avLst/>
            </a:prstGeom>
            <a:noFill/>
          </p:spPr>
          <p:txBody>
            <a:bodyPr wrap="square" rtlCol="0">
              <a:spAutoFit/>
            </a:bodyPr>
            <a:lstStyle/>
            <a:p>
              <a:r>
                <a:rPr lang="id-ID" sz="1400" b="1" dirty="0">
                  <a:effectLst/>
                  <a:latin typeface="Times New Roman" panose="02020603050405020304" pitchFamily="18" charset="0"/>
                  <a:ea typeface="Calibri" panose="020F0502020204030204" pitchFamily="34" charset="0"/>
                </a:rPr>
                <a:t>Mempekerjakan seorang Yahudi</a:t>
              </a:r>
              <a:endParaRPr lang="ko-KR" altLang="en-US" sz="1100" b="1" dirty="0">
                <a:solidFill>
                  <a:schemeClr val="tx1">
                    <a:lumMod val="75000"/>
                    <a:lumOff val="25000"/>
                  </a:schemeClr>
                </a:solidFill>
                <a:cs typeface="Arial" panose="020B0604020202020204" pitchFamily="34" charset="0"/>
              </a:endParaRPr>
            </a:p>
          </p:txBody>
        </p:sp>
      </p:grpSp>
      <p:grpSp>
        <p:nvGrpSpPr>
          <p:cNvPr id="37" name="Group 36"/>
          <p:cNvGrpSpPr/>
          <p:nvPr/>
        </p:nvGrpSpPr>
        <p:grpSpPr>
          <a:xfrm>
            <a:off x="1108852" y="1394416"/>
            <a:ext cx="6446191" cy="730673"/>
            <a:chOff x="1515740" y="1773770"/>
            <a:chExt cx="3372168" cy="730673"/>
          </a:xfrm>
        </p:grpSpPr>
        <p:sp>
          <p:nvSpPr>
            <p:cNvPr id="38" name="TextBox 37"/>
            <p:cNvSpPr txBox="1"/>
            <p:nvPr/>
          </p:nvSpPr>
          <p:spPr>
            <a:xfrm>
              <a:off x="1515740" y="2058744"/>
              <a:ext cx="3372168" cy="445699"/>
            </a:xfrm>
            <a:prstGeom prst="rect">
              <a:avLst/>
            </a:prstGeom>
            <a:noFill/>
          </p:spPr>
          <p:txBody>
            <a:bodyPr wrap="square" rtlCol="0">
              <a:spAutoFit/>
            </a:bodyPr>
            <a:lstStyle/>
            <a:p>
              <a:pPr marL="457200" algn="just">
                <a:lnSpc>
                  <a:spcPct val="107000"/>
                </a:lnSpc>
                <a:spcAft>
                  <a:spcPts val="800"/>
                </a:spcAft>
              </a:pPr>
              <a:r>
                <a:rPr lang="id-ID" sz="1100" dirty="0">
                  <a:effectLst/>
                  <a:latin typeface="Times New Roman" panose="02020603050405020304" pitchFamily="18" charset="0"/>
                  <a:ea typeface="Calibri" panose="020F0502020204030204" pitchFamily="34" charset="0"/>
                  <a:cs typeface="Times New Roman" panose="02020603050405020304" pitchFamily="18" charset="0"/>
                </a:rPr>
                <a:t>“Dari Anas bin Malik seorang yahudi mengundang Nabi untuk bersantap roti gandum dengan acar hangat, dan Nabi s.a.w. pun memenuhi undangan tersebut.” (HR Imam Ahmad)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p:cNvSpPr txBox="1"/>
            <p:nvPr/>
          </p:nvSpPr>
          <p:spPr>
            <a:xfrm>
              <a:off x="1758834" y="1773770"/>
              <a:ext cx="2741158" cy="307777"/>
            </a:xfrm>
            <a:prstGeom prst="rect">
              <a:avLst/>
            </a:prstGeom>
            <a:noFill/>
          </p:spPr>
          <p:txBody>
            <a:bodyPr wrap="square" rtlCol="0">
              <a:spAutoFit/>
            </a:bodyPr>
            <a:lstStyle/>
            <a:p>
              <a:r>
                <a:rPr lang="id-ID" sz="1400" b="1" dirty="0">
                  <a:effectLst/>
                  <a:latin typeface="Times New Roman" panose="02020603050405020304" pitchFamily="18" charset="0"/>
                  <a:ea typeface="Calibri" panose="020F0502020204030204" pitchFamily="34" charset="0"/>
                </a:rPr>
                <a:t>Adab Ketika Diundang Makan Yahudi.</a:t>
              </a:r>
              <a:endParaRPr lang="ko-KR" altLang="en-US" sz="1100" b="1" dirty="0">
                <a:solidFill>
                  <a:schemeClr val="tx1">
                    <a:lumMod val="75000"/>
                    <a:lumOff val="25000"/>
                  </a:schemeClr>
                </a:solidFill>
                <a:cs typeface="Arial" panose="020B0604020202020204" pitchFamily="34" charset="0"/>
              </a:endParaRPr>
            </a:p>
          </p:txBody>
        </p:sp>
      </p:grpSp>
      <p:sp>
        <p:nvSpPr>
          <p:cNvPr id="47" name="Rectangle: Rounded Corners 46"/>
          <p:cNvSpPr/>
          <p:nvPr/>
        </p:nvSpPr>
        <p:spPr>
          <a:xfrm>
            <a:off x="611894" y="4258110"/>
            <a:ext cx="630776" cy="630776"/>
          </a:xfrm>
          <a:prstGeom prst="roundRect">
            <a:avLst/>
          </a:prstGeom>
          <a:solidFill>
            <a:srgbClr val="0A374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48" name="Group 47"/>
          <p:cNvGrpSpPr/>
          <p:nvPr/>
        </p:nvGrpSpPr>
        <p:grpSpPr>
          <a:xfrm>
            <a:off x="1569990" y="4206565"/>
            <a:ext cx="5985050" cy="1394247"/>
            <a:chOff x="1756973" y="1773770"/>
            <a:chExt cx="3130933" cy="1394247"/>
          </a:xfrm>
        </p:grpSpPr>
        <p:sp>
          <p:nvSpPr>
            <p:cNvPr id="49" name="TextBox 48"/>
            <p:cNvSpPr txBox="1"/>
            <p:nvPr/>
          </p:nvSpPr>
          <p:spPr>
            <a:xfrm>
              <a:off x="1756973" y="2045972"/>
              <a:ext cx="3130933" cy="1122045"/>
            </a:xfrm>
            <a:prstGeom prst="rect">
              <a:avLst/>
            </a:prstGeom>
            <a:noFill/>
          </p:spPr>
          <p:txBody>
            <a:bodyPr wrap="square" rtlCol="0">
              <a:spAutoFit/>
            </a:bodyPr>
            <a:lstStyle/>
            <a:p>
              <a:pPr algn="just">
                <a:lnSpc>
                  <a:spcPct val="107000"/>
                </a:lnSpc>
                <a:spcAft>
                  <a:spcPts val="800"/>
                </a:spcAft>
              </a:pPr>
              <a:endParaRPr lang="id-ID" sz="1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id-ID" sz="11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id-ID" sz="1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Box 49"/>
            <p:cNvSpPr txBox="1"/>
            <p:nvPr/>
          </p:nvSpPr>
          <p:spPr>
            <a:xfrm>
              <a:off x="1758834" y="1773770"/>
              <a:ext cx="2741158" cy="307777"/>
            </a:xfrm>
            <a:prstGeom prst="rect">
              <a:avLst/>
            </a:prstGeom>
            <a:noFill/>
          </p:spPr>
          <p:txBody>
            <a:bodyPr wrap="square" rtlCol="0">
              <a:spAutoFit/>
            </a:bodyPr>
            <a:lstStyle/>
            <a:p>
              <a:r>
                <a:rPr lang="id-ID" sz="1400" b="1" dirty="0">
                  <a:effectLst/>
                  <a:latin typeface="Times New Roman" panose="02020603050405020304" pitchFamily="18" charset="0"/>
                  <a:ea typeface="Calibri" panose="020F0502020204030204" pitchFamily="34" charset="0"/>
                </a:rPr>
                <a:t>Tidak Melarang Berbuat Baik kepada Non Muslim</a:t>
              </a:r>
              <a:endParaRPr lang="ko-KR" altLang="en-US" sz="1100" b="1" dirty="0">
                <a:solidFill>
                  <a:schemeClr val="tx1">
                    <a:lumMod val="75000"/>
                    <a:lumOff val="25000"/>
                  </a:schemeClr>
                </a:solidFill>
                <a:cs typeface="Arial" panose="020B0604020202020204" pitchFamily="34" charset="0"/>
              </a:endParaRPr>
            </a:p>
          </p:txBody>
        </p:sp>
      </p:grpSp>
      <p:sp>
        <p:nvSpPr>
          <p:cNvPr id="51" name="TextBox 50"/>
          <p:cNvSpPr txBox="1"/>
          <p:nvPr/>
        </p:nvSpPr>
        <p:spPr>
          <a:xfrm>
            <a:off x="448234" y="1524765"/>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01</a:t>
            </a:r>
            <a:endParaRPr lang="ko-KR" altLang="en-US" sz="2400" b="1" dirty="0">
              <a:solidFill>
                <a:schemeClr val="bg1"/>
              </a:solidFill>
              <a:cs typeface="Arial" panose="020B0604020202020204" pitchFamily="34" charset="0"/>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4517" y="833151"/>
            <a:ext cx="3575589" cy="3575589"/>
          </a:xfrm>
          <a:prstGeom prst="rect">
            <a:avLst/>
          </a:prstGeom>
        </p:spPr>
      </p:pic>
      <p:sp>
        <p:nvSpPr>
          <p:cNvPr id="52" name="TextBox 51"/>
          <p:cNvSpPr txBox="1"/>
          <p:nvPr/>
        </p:nvSpPr>
        <p:spPr>
          <a:xfrm>
            <a:off x="452579" y="2497062"/>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a:t>
            </a:r>
            <a:r>
              <a:rPr lang="id-ID" altLang="ko-KR" sz="2400" b="1" dirty="0">
                <a:solidFill>
                  <a:schemeClr val="bg1"/>
                </a:solidFill>
                <a:cs typeface="Arial" panose="020B0604020202020204" pitchFamily="34" charset="0"/>
              </a:rPr>
              <a:t>2</a:t>
            </a:r>
            <a:endParaRPr lang="ko-KR" altLang="en-US" sz="2400" b="1" dirty="0">
              <a:solidFill>
                <a:schemeClr val="bg1"/>
              </a:solidFill>
              <a:cs typeface="Arial" panose="020B0604020202020204" pitchFamily="34" charset="0"/>
            </a:endParaRPr>
          </a:p>
        </p:txBody>
      </p:sp>
      <p:sp>
        <p:nvSpPr>
          <p:cNvPr id="53" name="TextBox 52"/>
          <p:cNvSpPr txBox="1"/>
          <p:nvPr/>
        </p:nvSpPr>
        <p:spPr>
          <a:xfrm>
            <a:off x="456924" y="3454365"/>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a:t>
            </a:r>
            <a:r>
              <a:rPr lang="id-ID" altLang="ko-KR" sz="2400" b="1" dirty="0">
                <a:solidFill>
                  <a:schemeClr val="bg1"/>
                </a:solidFill>
                <a:cs typeface="Arial" panose="020B0604020202020204" pitchFamily="34" charset="0"/>
              </a:rPr>
              <a:t>3</a:t>
            </a:r>
            <a:endParaRPr lang="ko-KR" altLang="en-US" sz="2400" b="1" dirty="0">
              <a:solidFill>
                <a:schemeClr val="bg1"/>
              </a:solidFill>
              <a:cs typeface="Arial" panose="020B0604020202020204" pitchFamily="34" charset="0"/>
            </a:endParaRPr>
          </a:p>
        </p:txBody>
      </p:sp>
      <p:sp>
        <p:nvSpPr>
          <p:cNvPr id="54" name="TextBox 53"/>
          <p:cNvSpPr txBox="1"/>
          <p:nvPr/>
        </p:nvSpPr>
        <p:spPr>
          <a:xfrm>
            <a:off x="461269" y="4351713"/>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a:t>
            </a:r>
            <a:r>
              <a:rPr lang="id-ID" altLang="ko-KR" sz="2400" b="1" dirty="0">
                <a:solidFill>
                  <a:schemeClr val="bg1"/>
                </a:solidFill>
                <a:cs typeface="Arial" panose="020B0604020202020204" pitchFamily="34" charset="0"/>
              </a:rPr>
              <a:t>4</a:t>
            </a:r>
            <a:endParaRPr lang="ko-KR" altLang="en-US" sz="2400" b="1" dirty="0">
              <a:solidFill>
                <a:schemeClr val="bg1"/>
              </a:solidFill>
              <a:cs typeface="Arial" panose="020B0604020202020204" pitchFamily="34" charset="0"/>
            </a:endParaRPr>
          </a:p>
        </p:txBody>
      </p:sp>
      <p:pic>
        <p:nvPicPr>
          <p:cNvPr id="55" name="QS. Al-Mumtahanah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68525" y="5038833"/>
            <a:ext cx="299901" cy="299901"/>
          </a:xfrm>
          <a:prstGeom prst="rect">
            <a:avLst/>
          </a:prstGeom>
        </p:spPr>
      </p:pic>
      <p:pic>
        <p:nvPicPr>
          <p:cNvPr id="56" name="Al-Mumtahanah ayat 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712427" y="5038498"/>
            <a:ext cx="304800" cy="304800"/>
          </a:xfrm>
          <a:prstGeom prst="rect">
            <a:avLst/>
          </a:prstGeom>
        </p:spPr>
      </p:pic>
      <p:pic>
        <p:nvPicPr>
          <p:cNvPr id="7" name="Picture 6" descr="a008-removebg-preview"/>
          <p:cNvPicPr>
            <a:picLocks noChangeAspect="1"/>
          </p:cNvPicPr>
          <p:nvPr/>
        </p:nvPicPr>
        <p:blipFill>
          <a:blip r:embed="rId10"/>
          <a:stretch>
            <a:fillRect/>
          </a:stretch>
        </p:blipFill>
        <p:spPr>
          <a:xfrm>
            <a:off x="1685290" y="4514850"/>
            <a:ext cx="2868930" cy="772160"/>
          </a:xfrm>
          <a:prstGeom prst="rect">
            <a:avLst/>
          </a:prstGeom>
        </p:spPr>
      </p:pic>
      <p:sp>
        <p:nvSpPr>
          <p:cNvPr id="8" name="Text Box 7"/>
          <p:cNvSpPr txBox="1"/>
          <p:nvPr/>
        </p:nvSpPr>
        <p:spPr>
          <a:xfrm>
            <a:off x="1685290" y="5287010"/>
            <a:ext cx="2868930" cy="1076325"/>
          </a:xfrm>
          <a:prstGeom prst="rect">
            <a:avLst/>
          </a:prstGeom>
          <a:noFill/>
        </p:spPr>
        <p:txBody>
          <a:bodyPr wrap="square" rtlCol="0" anchor="t">
            <a:spAutoFit/>
          </a:bodyPr>
          <a:lstStyle/>
          <a:p>
            <a:pPr algn="just">
              <a:lnSpc>
                <a:spcPct val="107000"/>
              </a:lnSpc>
              <a:spcAft>
                <a:spcPts val="800"/>
              </a:spcAft>
            </a:pPr>
            <a:r>
              <a:rPr lang="id-ID" sz="1000" i="1" dirty="0">
                <a:effectLst/>
                <a:latin typeface="Times New Roman" panose="02020603050405020304" pitchFamily="18" charset="0"/>
                <a:ea typeface="Calibri" panose="020F0502020204030204" pitchFamily="34" charset="0"/>
                <a:cs typeface="Times New Roman" panose="02020603050405020304" pitchFamily="18" charset="0"/>
                <a:sym typeface="+mn-ea"/>
              </a:rPr>
              <a:t>“Allah tidak melarang kamu berbuat baik dan berlaku adil terhadap orang-orang yang tidak memerangimu dalam urusan agama dan tidak mengusir kamu dari kampung halamanmu. Sesungguhnya Allah mencintai orang-orang yang berlaku adil.”</a:t>
            </a:r>
          </a:p>
        </p:txBody>
      </p:sp>
      <p:sp>
        <p:nvSpPr>
          <p:cNvPr id="9" name="Text Box 8"/>
          <p:cNvSpPr txBox="1"/>
          <p:nvPr/>
        </p:nvSpPr>
        <p:spPr>
          <a:xfrm>
            <a:off x="4538980" y="5287010"/>
            <a:ext cx="3449955" cy="1176020"/>
          </a:xfrm>
          <a:prstGeom prst="rect">
            <a:avLst/>
          </a:prstGeom>
          <a:noFill/>
        </p:spPr>
        <p:txBody>
          <a:bodyPr wrap="square" rtlCol="0" anchor="t">
            <a:spAutoFit/>
          </a:bodyPr>
          <a:lstStyle/>
          <a:p>
            <a:pPr algn="just">
              <a:lnSpc>
                <a:spcPct val="107000"/>
              </a:lnSpc>
              <a:spcAft>
                <a:spcPts val="800"/>
              </a:spcAft>
            </a:pPr>
            <a:r>
              <a:rPr lang="id-ID" sz="1100" i="1" dirty="0">
                <a:effectLst/>
                <a:latin typeface="Times New Roman" panose="02020603050405020304" pitchFamily="18" charset="0"/>
                <a:ea typeface="Calibri" panose="020F0502020204030204" pitchFamily="34" charset="0"/>
                <a:cs typeface="Times New Roman" panose="02020603050405020304" pitchFamily="18" charset="0"/>
                <a:sym typeface="+mn-ea"/>
              </a:rPr>
              <a:t>“Sesungguhnya Allah hanya melarang kamu menjadikan mereka sebagai kawanmu orang-orang yang memerangi kamu dalam urusan agama dan mengusir kamu dari kampung halamanmu dan membantu (orang lain) untuk mengusirmu. Barang siapa menjadikan mereka sebagai kawan, mereka itulah orang yang zalim.”</a:t>
            </a:r>
            <a:endParaRPr lang="id-ID" sz="1100" dirty="0">
              <a:effectLst/>
              <a:latin typeface="Times New Roman" panose="02020603050405020304" pitchFamily="18" charset="0"/>
              <a:ea typeface="Calibri" panose="020F0502020204030204" pitchFamily="34" charset="0"/>
              <a:cs typeface="Times New Roman" panose="02020603050405020304" pitchFamily="18" charset="0"/>
              <a:sym typeface="+mn-ea"/>
            </a:endParaRPr>
          </a:p>
        </p:txBody>
      </p:sp>
      <p:pic>
        <p:nvPicPr>
          <p:cNvPr id="10" name="Picture 9" descr="th__24_-removebg-preview"/>
          <p:cNvPicPr>
            <a:picLocks noChangeAspect="1"/>
          </p:cNvPicPr>
          <p:nvPr/>
        </p:nvPicPr>
        <p:blipFill>
          <a:blip r:embed="rId11"/>
          <a:stretch>
            <a:fillRect/>
          </a:stretch>
        </p:blipFill>
        <p:spPr>
          <a:xfrm>
            <a:off x="4778375" y="4496435"/>
            <a:ext cx="3073400" cy="80899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p:tgtEl>
                                          <p:spTgt spid="25"/>
                                        </p:tgtEl>
                                        <p:attrNameLst>
                                          <p:attrName>ppt_y</p:attrName>
                                        </p:attrNameLst>
                                      </p:cBhvr>
                                      <p:tavLst>
                                        <p:tav tm="0">
                                          <p:val>
                                            <p:strVal val="#ppt_y-#ppt_h*1.125000"/>
                                          </p:val>
                                        </p:tav>
                                        <p:tav tm="100000">
                                          <p:val>
                                            <p:strVal val="#ppt_y"/>
                                          </p:val>
                                        </p:tav>
                                      </p:tavLst>
                                    </p:anim>
                                    <p:animEffect transition="in" filter="wipe(down)">
                                      <p:cBhvr>
                                        <p:cTn id="18" dur="500"/>
                                        <p:tgtEl>
                                          <p:spTgt spid="25"/>
                                        </p:tgtEl>
                                      </p:cBhvr>
                                    </p:animEffect>
                                  </p:childTnLst>
                                </p:cTn>
                              </p:par>
                            </p:childTnLst>
                          </p:cTn>
                        </p:par>
                        <p:par>
                          <p:cTn id="19" fill="hold">
                            <p:stCondLst>
                              <p:cond delay="1500"/>
                            </p:stCondLst>
                            <p:childTnLst>
                              <p:par>
                                <p:cTn id="20" presetID="4" presetClass="entr" presetSubtype="32"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ox(out)">
                                      <p:cBhvr>
                                        <p:cTn id="22" dur="500"/>
                                        <p:tgtEl>
                                          <p:spTgt spid="30"/>
                                        </p:tgtEl>
                                      </p:cBhvr>
                                    </p:animEffect>
                                  </p:childTnLst>
                                </p:cTn>
                              </p:par>
                            </p:childTnLst>
                          </p:cTn>
                        </p:par>
                        <p:par>
                          <p:cTn id="23" fill="hold">
                            <p:stCondLst>
                              <p:cond delay="2000"/>
                            </p:stCondLst>
                            <p:childTnLst>
                              <p:par>
                                <p:cTn id="24" presetID="4" presetClass="entr" presetSubtype="3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ox(out)">
                                      <p:cBhvr>
                                        <p:cTn id="26" dur="500"/>
                                        <p:tgtEl>
                                          <p:spTgt spid="28"/>
                                        </p:tgtEl>
                                      </p:cBhvr>
                                    </p:animEffect>
                                  </p:childTnLst>
                                </p:cTn>
                              </p:par>
                            </p:childTnLst>
                          </p:cTn>
                        </p:par>
                        <p:par>
                          <p:cTn id="27" fill="hold">
                            <p:stCondLst>
                              <p:cond delay="2500"/>
                            </p:stCondLst>
                            <p:childTnLst>
                              <p:par>
                                <p:cTn id="28" presetID="4" presetClass="entr" presetSubtype="32"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ox(out)">
                                      <p:cBhvr>
                                        <p:cTn id="30" dur="500"/>
                                        <p:tgtEl>
                                          <p:spTgt spid="29"/>
                                        </p:tgtEl>
                                      </p:cBhvr>
                                    </p:animEffect>
                                  </p:childTnLst>
                                </p:cTn>
                              </p:par>
                            </p:childTnLst>
                          </p:cTn>
                        </p:par>
                        <p:par>
                          <p:cTn id="31" fill="hold">
                            <p:stCondLst>
                              <p:cond delay="3000"/>
                            </p:stCondLst>
                            <p:childTnLst>
                              <p:par>
                                <p:cTn id="32" presetID="4" presetClass="entr" presetSubtype="32"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box(out)">
                                      <p:cBhvr>
                                        <p:cTn id="34" dur="500"/>
                                        <p:tgtEl>
                                          <p:spTgt spid="47"/>
                                        </p:tgtEl>
                                      </p:cBhvr>
                                    </p:animEffect>
                                  </p:childTnLst>
                                </p:cTn>
                              </p:par>
                            </p:childTnLst>
                          </p:cTn>
                        </p:par>
                        <p:par>
                          <p:cTn id="35" fill="hold">
                            <p:stCondLst>
                              <p:cond delay="3500"/>
                            </p:stCondLst>
                            <p:childTnLst>
                              <p:par>
                                <p:cTn id="36" presetID="12" presetClass="entr" presetSubtype="4" fill="hold" grpId="0"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p:tgtEl>
                                          <p:spTgt spid="51"/>
                                        </p:tgtEl>
                                        <p:attrNameLst>
                                          <p:attrName>ppt_y</p:attrName>
                                        </p:attrNameLst>
                                      </p:cBhvr>
                                      <p:tavLst>
                                        <p:tav tm="0">
                                          <p:val>
                                            <p:strVal val="#ppt_y+#ppt_h*1.125000"/>
                                          </p:val>
                                        </p:tav>
                                        <p:tav tm="100000">
                                          <p:val>
                                            <p:strVal val="#ppt_y"/>
                                          </p:val>
                                        </p:tav>
                                      </p:tavLst>
                                    </p:anim>
                                    <p:animEffect transition="in" filter="wipe(up)">
                                      <p:cBhvr>
                                        <p:cTn id="39" dur="500"/>
                                        <p:tgtEl>
                                          <p:spTgt spid="51"/>
                                        </p:tgtEl>
                                      </p:cBhvr>
                                    </p:animEffect>
                                  </p:childTnLst>
                                </p:cTn>
                              </p:par>
                            </p:childTnLst>
                          </p:cTn>
                        </p:par>
                        <p:par>
                          <p:cTn id="40" fill="hold">
                            <p:stCondLst>
                              <p:cond delay="4000"/>
                            </p:stCondLst>
                            <p:childTnLst>
                              <p:par>
                                <p:cTn id="41" presetID="12" presetClass="entr" presetSubtype="4"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p:tgtEl>
                                          <p:spTgt spid="52"/>
                                        </p:tgtEl>
                                        <p:attrNameLst>
                                          <p:attrName>ppt_y</p:attrName>
                                        </p:attrNameLst>
                                      </p:cBhvr>
                                      <p:tavLst>
                                        <p:tav tm="0">
                                          <p:val>
                                            <p:strVal val="#ppt_y+#ppt_h*1.125000"/>
                                          </p:val>
                                        </p:tav>
                                        <p:tav tm="100000">
                                          <p:val>
                                            <p:strVal val="#ppt_y"/>
                                          </p:val>
                                        </p:tav>
                                      </p:tavLst>
                                    </p:anim>
                                    <p:animEffect transition="in" filter="wipe(up)">
                                      <p:cBhvr>
                                        <p:cTn id="44" dur="500"/>
                                        <p:tgtEl>
                                          <p:spTgt spid="52"/>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par>
                          <p:cTn id="50" fill="hold">
                            <p:stCondLst>
                              <p:cond delay="5000"/>
                            </p:stCondLst>
                            <p:childTnLst>
                              <p:par>
                                <p:cTn id="51" presetID="12" presetClass="entr" presetSubtype="4"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p:tgtEl>
                                          <p:spTgt spid="54"/>
                                        </p:tgtEl>
                                        <p:attrNameLst>
                                          <p:attrName>ppt_y</p:attrName>
                                        </p:attrNameLst>
                                      </p:cBhvr>
                                      <p:tavLst>
                                        <p:tav tm="0">
                                          <p:val>
                                            <p:strVal val="#ppt_y+#ppt_h*1.125000"/>
                                          </p:val>
                                        </p:tav>
                                        <p:tav tm="100000">
                                          <p:val>
                                            <p:strVal val="#ppt_y"/>
                                          </p:val>
                                        </p:tav>
                                      </p:tavLst>
                                    </p:anim>
                                    <p:animEffect transition="in" filter="wipe(up)">
                                      <p:cBhvr>
                                        <p:cTn id="54" dur="500"/>
                                        <p:tgtEl>
                                          <p:spTgt spid="54"/>
                                        </p:tgtEl>
                                      </p:cBhvr>
                                    </p:animEffect>
                                  </p:childTnLst>
                                </p:cTn>
                              </p:par>
                            </p:childTnLst>
                          </p:cTn>
                        </p:par>
                        <p:par>
                          <p:cTn id="55" fill="hold">
                            <p:stCondLst>
                              <p:cond delay="5500"/>
                            </p:stCondLst>
                            <p:childTnLst>
                              <p:par>
                                <p:cTn id="56" presetID="12" presetClass="entr" presetSubtype="8"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p:tgtEl>
                                          <p:spTgt spid="37"/>
                                        </p:tgtEl>
                                        <p:attrNameLst>
                                          <p:attrName>ppt_x</p:attrName>
                                        </p:attrNameLst>
                                      </p:cBhvr>
                                      <p:tavLst>
                                        <p:tav tm="0">
                                          <p:val>
                                            <p:strVal val="#ppt_x-#ppt_w*1.125000"/>
                                          </p:val>
                                        </p:tav>
                                        <p:tav tm="100000">
                                          <p:val>
                                            <p:strVal val="#ppt_x"/>
                                          </p:val>
                                        </p:tav>
                                      </p:tavLst>
                                    </p:anim>
                                    <p:animEffect transition="in" filter="wipe(right)">
                                      <p:cBhvr>
                                        <p:cTn id="59" dur="500"/>
                                        <p:tgtEl>
                                          <p:spTgt spid="37"/>
                                        </p:tgtEl>
                                      </p:cBhvr>
                                    </p:animEffect>
                                  </p:childTnLst>
                                </p:cTn>
                              </p:par>
                            </p:childTnLst>
                          </p:cTn>
                        </p:par>
                        <p:par>
                          <p:cTn id="60" fill="hold">
                            <p:stCondLst>
                              <p:cond delay="6000"/>
                            </p:stCondLst>
                            <p:childTnLst>
                              <p:par>
                                <p:cTn id="61" presetID="12" presetClass="entr" presetSubtype="8"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p:tgtEl>
                                          <p:spTgt spid="31"/>
                                        </p:tgtEl>
                                        <p:attrNameLst>
                                          <p:attrName>ppt_x</p:attrName>
                                        </p:attrNameLst>
                                      </p:cBhvr>
                                      <p:tavLst>
                                        <p:tav tm="0">
                                          <p:val>
                                            <p:strVal val="#ppt_x-#ppt_w*1.125000"/>
                                          </p:val>
                                        </p:tav>
                                        <p:tav tm="100000">
                                          <p:val>
                                            <p:strVal val="#ppt_x"/>
                                          </p:val>
                                        </p:tav>
                                      </p:tavLst>
                                    </p:anim>
                                    <p:animEffect transition="in" filter="wipe(right)">
                                      <p:cBhvr>
                                        <p:cTn id="64" dur="500"/>
                                        <p:tgtEl>
                                          <p:spTgt spid="31"/>
                                        </p:tgtEl>
                                      </p:cBhvr>
                                    </p:animEffect>
                                  </p:childTnLst>
                                </p:cTn>
                              </p:par>
                            </p:childTnLst>
                          </p:cTn>
                        </p:par>
                        <p:par>
                          <p:cTn id="65" fill="hold">
                            <p:stCondLst>
                              <p:cond delay="6500"/>
                            </p:stCondLst>
                            <p:childTnLst>
                              <p:par>
                                <p:cTn id="66" presetID="12" presetClass="entr" presetSubtype="8"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p:tgtEl>
                                          <p:spTgt spid="34"/>
                                        </p:tgtEl>
                                        <p:attrNameLst>
                                          <p:attrName>ppt_x</p:attrName>
                                        </p:attrNameLst>
                                      </p:cBhvr>
                                      <p:tavLst>
                                        <p:tav tm="0">
                                          <p:val>
                                            <p:strVal val="#ppt_x-#ppt_w*1.125000"/>
                                          </p:val>
                                        </p:tav>
                                        <p:tav tm="100000">
                                          <p:val>
                                            <p:strVal val="#ppt_x"/>
                                          </p:val>
                                        </p:tav>
                                      </p:tavLst>
                                    </p:anim>
                                    <p:animEffect transition="in" filter="wipe(right)">
                                      <p:cBhvr>
                                        <p:cTn id="69" dur="500"/>
                                        <p:tgtEl>
                                          <p:spTgt spid="34"/>
                                        </p:tgtEl>
                                      </p:cBhvr>
                                    </p:animEffect>
                                  </p:childTnLst>
                                </p:cTn>
                              </p:par>
                            </p:childTnLst>
                          </p:cTn>
                        </p:par>
                        <p:par>
                          <p:cTn id="70" fill="hold">
                            <p:stCondLst>
                              <p:cond delay="7000"/>
                            </p:stCondLst>
                            <p:childTnLst>
                              <p:par>
                                <p:cTn id="71" presetID="12" presetClass="entr" presetSubtype="8"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p:tgtEl>
                                          <p:spTgt spid="48"/>
                                        </p:tgtEl>
                                        <p:attrNameLst>
                                          <p:attrName>ppt_x</p:attrName>
                                        </p:attrNameLst>
                                      </p:cBhvr>
                                      <p:tavLst>
                                        <p:tav tm="0">
                                          <p:val>
                                            <p:strVal val="#ppt_x-#ppt_w*1.125000"/>
                                          </p:val>
                                        </p:tav>
                                        <p:tav tm="100000">
                                          <p:val>
                                            <p:strVal val="#ppt_x"/>
                                          </p:val>
                                        </p:tav>
                                      </p:tavLst>
                                    </p:anim>
                                    <p:animEffect transition="in" filter="wipe(right)">
                                      <p:cBhvr>
                                        <p:cTn id="74" dur="500"/>
                                        <p:tgtEl>
                                          <p:spTgt spid="48"/>
                                        </p:tgtEl>
                                      </p:cBhvr>
                                    </p:animEffect>
                                  </p:childTnLst>
                                </p:cTn>
                              </p:par>
                            </p:childTnLst>
                          </p:cTn>
                        </p:par>
                        <p:par>
                          <p:cTn id="75" fill="hold">
                            <p:stCondLst>
                              <p:cond delay="7500"/>
                            </p:stCondLst>
                            <p:childTnLst>
                              <p:par>
                                <p:cTn id="76" presetID="12" presetClass="entr" presetSubtype="1"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p:tgtEl>
                                          <p:spTgt spid="7"/>
                                        </p:tgtEl>
                                        <p:attrNameLst>
                                          <p:attrName>ppt_y</p:attrName>
                                        </p:attrNameLst>
                                      </p:cBhvr>
                                      <p:tavLst>
                                        <p:tav tm="0">
                                          <p:val>
                                            <p:strVal val="#ppt_y-#ppt_h*1.125000"/>
                                          </p:val>
                                        </p:tav>
                                        <p:tav tm="100000">
                                          <p:val>
                                            <p:strVal val="#ppt_y"/>
                                          </p:val>
                                        </p:tav>
                                      </p:tavLst>
                                    </p:anim>
                                    <p:animEffect transition="in" filter="wipe(down)">
                                      <p:cBhvr>
                                        <p:cTn id="79" dur="500"/>
                                        <p:tgtEl>
                                          <p:spTgt spid="7"/>
                                        </p:tgtEl>
                                      </p:cBhvr>
                                    </p:animEffect>
                                  </p:childTnLst>
                                </p:cTn>
                              </p:par>
                            </p:childTnLst>
                          </p:cTn>
                        </p:par>
                        <p:par>
                          <p:cTn id="80" fill="hold">
                            <p:stCondLst>
                              <p:cond delay="8000"/>
                            </p:stCondLst>
                            <p:childTnLst>
                              <p:par>
                                <p:cTn id="81" presetID="12" presetClass="entr" presetSubtype="1"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ppt_y</p:attrName>
                                        </p:attrNameLst>
                                      </p:cBhvr>
                                      <p:tavLst>
                                        <p:tav tm="0">
                                          <p:val>
                                            <p:strVal val="#ppt_y-#ppt_h*1.125000"/>
                                          </p:val>
                                        </p:tav>
                                        <p:tav tm="100000">
                                          <p:val>
                                            <p:strVal val="#ppt_y"/>
                                          </p:val>
                                        </p:tav>
                                      </p:tavLst>
                                    </p:anim>
                                    <p:animEffect transition="in" filter="wipe(down)">
                                      <p:cBhvr>
                                        <p:cTn id="84" dur="500"/>
                                        <p:tgtEl>
                                          <p:spTgt spid="10"/>
                                        </p:tgtEl>
                                      </p:cBhvr>
                                    </p:animEffect>
                                  </p:childTnLst>
                                </p:cTn>
                              </p:par>
                            </p:childTnLst>
                          </p:cTn>
                        </p:par>
                        <p:par>
                          <p:cTn id="85" fill="hold">
                            <p:stCondLst>
                              <p:cond delay="8500"/>
                            </p:stCondLst>
                            <p:childTnLst>
                              <p:par>
                                <p:cTn id="86" presetID="12" presetClass="entr" presetSubtype="1" fill="hold" nodeType="afterEffect">
                                  <p:stCondLst>
                                    <p:cond delay="0"/>
                                  </p:stCondLst>
                                  <p:childTnLst>
                                    <p:set>
                                      <p:cBhvr>
                                        <p:cTn id="87" dur="1" fill="hold">
                                          <p:stCondLst>
                                            <p:cond delay="0"/>
                                          </p:stCondLst>
                                        </p:cTn>
                                        <p:tgtEl>
                                          <p:spTgt spid="55"/>
                                        </p:tgtEl>
                                        <p:attrNameLst>
                                          <p:attrName>style.visibility</p:attrName>
                                        </p:attrNameLst>
                                      </p:cBhvr>
                                      <p:to>
                                        <p:strVal val="visible"/>
                                      </p:to>
                                    </p:set>
                                    <p:anim calcmode="lin" valueType="num">
                                      <p:cBhvr additive="base">
                                        <p:cTn id="88" dur="500"/>
                                        <p:tgtEl>
                                          <p:spTgt spid="55"/>
                                        </p:tgtEl>
                                        <p:attrNameLst>
                                          <p:attrName>ppt_y</p:attrName>
                                        </p:attrNameLst>
                                      </p:cBhvr>
                                      <p:tavLst>
                                        <p:tav tm="0">
                                          <p:val>
                                            <p:strVal val="#ppt_y-#ppt_h*1.125000"/>
                                          </p:val>
                                        </p:tav>
                                        <p:tav tm="100000">
                                          <p:val>
                                            <p:strVal val="#ppt_y"/>
                                          </p:val>
                                        </p:tav>
                                      </p:tavLst>
                                    </p:anim>
                                    <p:animEffect transition="in" filter="wipe(down)">
                                      <p:cBhvr>
                                        <p:cTn id="89" dur="500"/>
                                        <p:tgtEl>
                                          <p:spTgt spid="55"/>
                                        </p:tgtEl>
                                      </p:cBhvr>
                                    </p:animEffect>
                                  </p:childTnLst>
                                </p:cTn>
                              </p:par>
                            </p:childTnLst>
                          </p:cTn>
                        </p:par>
                        <p:par>
                          <p:cTn id="90" fill="hold">
                            <p:stCondLst>
                              <p:cond delay="9000"/>
                            </p:stCondLst>
                            <p:childTnLst>
                              <p:par>
                                <p:cTn id="91" presetID="12" presetClass="entr" presetSubtype="1" fill="hold" nodeType="afterEffect">
                                  <p:stCondLst>
                                    <p:cond delay="0"/>
                                  </p:stCondLst>
                                  <p:childTnLst>
                                    <p:set>
                                      <p:cBhvr>
                                        <p:cTn id="92" dur="1" fill="hold">
                                          <p:stCondLst>
                                            <p:cond delay="0"/>
                                          </p:stCondLst>
                                        </p:cTn>
                                        <p:tgtEl>
                                          <p:spTgt spid="56"/>
                                        </p:tgtEl>
                                        <p:attrNameLst>
                                          <p:attrName>style.visibility</p:attrName>
                                        </p:attrNameLst>
                                      </p:cBhvr>
                                      <p:to>
                                        <p:strVal val="visible"/>
                                      </p:to>
                                    </p:set>
                                    <p:anim calcmode="lin" valueType="num">
                                      <p:cBhvr additive="base">
                                        <p:cTn id="93" dur="500"/>
                                        <p:tgtEl>
                                          <p:spTgt spid="56"/>
                                        </p:tgtEl>
                                        <p:attrNameLst>
                                          <p:attrName>ppt_y</p:attrName>
                                        </p:attrNameLst>
                                      </p:cBhvr>
                                      <p:tavLst>
                                        <p:tav tm="0">
                                          <p:val>
                                            <p:strVal val="#ppt_y-#ppt_h*1.125000"/>
                                          </p:val>
                                        </p:tav>
                                        <p:tav tm="100000">
                                          <p:val>
                                            <p:strVal val="#ppt_y"/>
                                          </p:val>
                                        </p:tav>
                                      </p:tavLst>
                                    </p:anim>
                                    <p:animEffect transition="in" filter="wipe(down)">
                                      <p:cBhvr>
                                        <p:cTn id="94" dur="500"/>
                                        <p:tgtEl>
                                          <p:spTgt spid="56"/>
                                        </p:tgtEl>
                                      </p:cBhvr>
                                    </p:animEffect>
                                  </p:childTnLst>
                                </p:cTn>
                              </p:par>
                            </p:childTnLst>
                          </p:cTn>
                        </p:par>
                        <p:par>
                          <p:cTn id="95" fill="hold">
                            <p:stCondLst>
                              <p:cond delay="9500"/>
                            </p:stCondLst>
                            <p:childTnLst>
                              <p:par>
                                <p:cTn id="96" presetID="12" presetClass="entr" presetSubtype="1" fill="hold" grpId="0" nodeType="after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p:tgtEl>
                                          <p:spTgt spid="8"/>
                                        </p:tgtEl>
                                        <p:attrNameLst>
                                          <p:attrName>ppt_y</p:attrName>
                                        </p:attrNameLst>
                                      </p:cBhvr>
                                      <p:tavLst>
                                        <p:tav tm="0">
                                          <p:val>
                                            <p:strVal val="#ppt_y-#ppt_h*1.125000"/>
                                          </p:val>
                                        </p:tav>
                                        <p:tav tm="100000">
                                          <p:val>
                                            <p:strVal val="#ppt_y"/>
                                          </p:val>
                                        </p:tav>
                                      </p:tavLst>
                                    </p:anim>
                                    <p:animEffect transition="in" filter="wipe(down)">
                                      <p:cBhvr>
                                        <p:cTn id="99" dur="500"/>
                                        <p:tgtEl>
                                          <p:spTgt spid="8"/>
                                        </p:tgtEl>
                                      </p:cBhvr>
                                    </p:animEffect>
                                  </p:childTnLst>
                                </p:cTn>
                              </p:par>
                            </p:childTnLst>
                          </p:cTn>
                        </p:par>
                        <p:par>
                          <p:cTn id="100" fill="hold">
                            <p:stCondLst>
                              <p:cond delay="10000"/>
                            </p:stCondLst>
                            <p:childTnLst>
                              <p:par>
                                <p:cTn id="101" presetID="12" presetClass="entr" presetSubtype="1" fill="hold" grpId="0" nodeType="after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p:tgtEl>
                                          <p:spTgt spid="9"/>
                                        </p:tgtEl>
                                        <p:attrNameLst>
                                          <p:attrName>ppt_y</p:attrName>
                                        </p:attrNameLst>
                                      </p:cBhvr>
                                      <p:tavLst>
                                        <p:tav tm="0">
                                          <p:val>
                                            <p:strVal val="#ppt_y-#ppt_h*1.125000"/>
                                          </p:val>
                                        </p:tav>
                                        <p:tav tm="100000">
                                          <p:val>
                                            <p:strVal val="#ppt_y"/>
                                          </p:val>
                                        </p:tav>
                                      </p:tavLst>
                                    </p:anim>
                                    <p:animEffect transition="in" filter="wipe(down)">
                                      <p:cBhvr>
                                        <p:cTn id="10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5" fill="hold" display="0">
                  <p:stCondLst>
                    <p:cond delay="indefinite"/>
                  </p:stCondLst>
                  <p:endCondLst>
                    <p:cond evt="onStopAudio" delay="0">
                      <p:tgtEl>
                        <p:sldTgt/>
                      </p:tgtEl>
                    </p:cond>
                  </p:endCondLst>
                </p:cTn>
                <p:tgtEl>
                  <p:spTgt spid="55"/>
                </p:tgtEl>
              </p:cMediaNode>
            </p:audio>
            <p:audio>
              <p:cMediaNode vol="80000">
                <p:cTn id="106" fill="hold" display="0">
                  <p:stCondLst>
                    <p:cond delay="indefinite"/>
                  </p:stCondLst>
                  <p:endCondLst>
                    <p:cond evt="onStopAudio" delay="0">
                      <p:tgtEl>
                        <p:sldTgt/>
                      </p:tgtEl>
                    </p:cond>
                  </p:endCondLst>
                </p:cTn>
                <p:tgtEl>
                  <p:spTgt spid="56"/>
                </p:tgtEl>
              </p:cMediaNode>
            </p:audio>
          </p:childTnLst>
        </p:cTn>
      </p:par>
    </p:tnLst>
    <p:bldLst>
      <p:bldP spid="24" grpId="0"/>
      <p:bldP spid="25" grpId="0"/>
      <p:bldP spid="28" grpId="0" animBg="1"/>
      <p:bldP spid="29" grpId="0" animBg="1"/>
      <p:bldP spid="30" grpId="0" animBg="1"/>
      <p:bldP spid="47" grpId="0" animBg="1"/>
      <p:bldP spid="51" grpId="0"/>
      <p:bldP spid="52" grpId="0"/>
      <p:bldP spid="53" grpId="0"/>
      <p:bldP spid="54"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3756454"/>
            <a:ext cx="12192000" cy="3101546"/>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125727" y="1739039"/>
            <a:ext cx="5078629" cy="2017414"/>
          </a:xfrm>
          <a:prstGeom prst="rect">
            <a:avLst/>
          </a:prstGeom>
        </p:spPr>
      </p:pic>
      <p:sp>
        <p:nvSpPr>
          <p:cNvPr id="11" name="TextBox 10"/>
          <p:cNvSpPr txBox="1"/>
          <p:nvPr/>
        </p:nvSpPr>
        <p:spPr>
          <a:xfrm>
            <a:off x="3567659" y="3860677"/>
            <a:ext cx="8331899" cy="707886"/>
          </a:xfrm>
          <a:prstGeom prst="rect">
            <a:avLst/>
          </a:prstGeom>
          <a:noFill/>
        </p:spPr>
        <p:txBody>
          <a:bodyPr wrap="square" rtlCol="0">
            <a:spAutoFit/>
          </a:bodyPr>
          <a:lstStyle/>
          <a:p>
            <a:pPr algn="r"/>
            <a:r>
              <a:rPr lang="id-ID" sz="4000" dirty="0">
                <a:solidFill>
                  <a:schemeClr val="bg1"/>
                </a:solidFill>
                <a:latin typeface="Calibri" panose="020F0502020204030204" pitchFamily="34" charset="0"/>
                <a:cs typeface="Calibri" panose="020F0502020204030204" pitchFamily="34" charset="0"/>
              </a:rPr>
              <a:t>Interaksi Sosial Terhadap Non-Muslim</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Jenis-Jenis Interaksi Sosial Umat Muslim</a:t>
            </a:r>
          </a:p>
          <a:p>
            <a:pPr marL="0" indent="0" algn="ctr">
              <a:buNone/>
            </a:pPr>
            <a:r>
              <a:rPr lang="id-ID" sz="3200" b="1" dirty="0">
                <a:latin typeface="Times New Roman" panose="02020603050405020304" pitchFamily="18" charset="0"/>
                <a:cs typeface="Times New Roman" panose="02020603050405020304" pitchFamily="18" charset="0"/>
              </a:rPr>
              <a:t>Terhadap Non-Muslim</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29586" y="1547349"/>
            <a:ext cx="10867870" cy="2997552"/>
          </a:xfrm>
          <a:prstGeom prst="rect">
            <a:avLst/>
          </a:prstGeom>
          <a:noFill/>
        </p:spPr>
        <p:txBody>
          <a:bodyPr wrap="square" rtlCol="0">
            <a:spAutoFit/>
          </a:bodyPr>
          <a:lstStyle/>
          <a:p>
            <a:pPr marL="342900" indent="-342900" algn="just">
              <a:lnSpc>
                <a:spcPct val="107000"/>
              </a:lnSpc>
              <a:spcAft>
                <a:spcPts val="800"/>
              </a:spcAft>
              <a:buAutoNum type="alphaLcPeriod"/>
            </a:pPr>
            <a:r>
              <a:rPr lang="id-ID" sz="1400" b="1" dirty="0">
                <a:effectLst/>
                <a:latin typeface="Times New Roman" panose="02020603050405020304" pitchFamily="18" charset="0"/>
                <a:ea typeface="Calibri" panose="020F0502020204030204" pitchFamily="34" charset="0"/>
                <a:cs typeface="Times New Roman" panose="02020603050405020304" pitchFamily="18" charset="0"/>
              </a:rPr>
              <a:t>Interaksi sosial antar individu.</a:t>
            </a:r>
          </a:p>
          <a:p>
            <a:pPr algn="just">
              <a:lnSpc>
                <a:spcPct val="107000"/>
              </a:lnSpc>
              <a:spcAft>
                <a:spcPts val="8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interaksi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sosial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antar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individu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diantaranya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 antara satu orang dengan indivual orang lainnya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terikat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pula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sesama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Muslim,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namun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juga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bisa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non-Muslim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 seorang muslim dengan teman non-muslimnya</a:t>
            </a:r>
            <a:r>
              <a:rPr lang="id-ID"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b="1" dirty="0">
                <a:effectLst/>
                <a:latin typeface="Times New Roman" panose="02020603050405020304" pitchFamily="18" charset="0"/>
                <a:ea typeface="Calibri" panose="020F0502020204030204" pitchFamily="34" charset="0"/>
                <a:cs typeface="Times New Roman" panose="02020603050405020304" pitchFamily="18" charset="0"/>
              </a:rPr>
              <a:t>b. Interaksi sosial antar kelompok keluarga dengan tetangga.</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ubungan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antar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keluarga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satu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keluarga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lainnya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masyarakat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Islam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membatasi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umatnya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saling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menjalin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antar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keluarga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meskipun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berbeda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keyakinan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id-ID"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b="1" dirty="0">
                <a:effectLst/>
                <a:latin typeface="Times New Roman" panose="02020603050405020304" pitchFamily="18" charset="0"/>
                <a:ea typeface="Calibri" panose="020F0502020204030204" pitchFamily="34" charset="0"/>
                <a:cs typeface="Times New Roman" panose="02020603050405020304" pitchFamily="18" charset="0"/>
              </a:rPr>
              <a:t>c. Interaksi sosial yang berkenaan dengan masyarakat umum.</a:t>
            </a:r>
          </a:p>
          <a:p>
            <a:pPr algn="just">
              <a:lnSpc>
                <a:spcPct val="107000"/>
              </a:lnSpc>
              <a:spcAft>
                <a:spcPts val="8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luas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Islam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membatasi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umatnya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menjalin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komunikasi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masyarakat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umum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bahkan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secara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regional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internasional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walaupun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mereka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berbeda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keyakinan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kita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5" name="Picture 104" descr="Business-Meeting-Vector-Illustrations-Free-PNG-Graphic-Cave"/>
          <p:cNvPicPr>
            <a:picLocks noChangeAspect="1"/>
          </p:cNvPicPr>
          <p:nvPr/>
        </p:nvPicPr>
        <p:blipFill>
          <a:blip r:embed="rId4"/>
          <a:srcRect l="42661" t="43081" r="40381" b="16492"/>
          <a:stretch>
            <a:fillRect/>
          </a:stretch>
        </p:blipFill>
        <p:spPr>
          <a:xfrm>
            <a:off x="877570" y="4672330"/>
            <a:ext cx="1136650" cy="1418590"/>
          </a:xfrm>
          <a:prstGeom prst="rect">
            <a:avLst/>
          </a:prstGeom>
        </p:spPr>
      </p:pic>
      <p:pic>
        <p:nvPicPr>
          <p:cNvPr id="106" name="Picture 105" descr="th__20_-removebg-preview"/>
          <p:cNvPicPr>
            <a:picLocks noChangeAspect="1"/>
          </p:cNvPicPr>
          <p:nvPr/>
        </p:nvPicPr>
        <p:blipFill>
          <a:blip r:embed="rId5"/>
          <a:stretch>
            <a:fillRect/>
          </a:stretch>
        </p:blipFill>
        <p:spPr>
          <a:xfrm>
            <a:off x="2308860" y="4545330"/>
            <a:ext cx="1560195" cy="1560195"/>
          </a:xfrm>
          <a:prstGeom prst="rect">
            <a:avLst/>
          </a:prstGeom>
        </p:spPr>
      </p:pic>
      <p:pic>
        <p:nvPicPr>
          <p:cNvPr id="107" name="Picture 106" descr="istockphoto-920228308-1024x1024-removebg-preview"/>
          <p:cNvPicPr>
            <a:picLocks noChangeAspect="1"/>
          </p:cNvPicPr>
          <p:nvPr/>
        </p:nvPicPr>
        <p:blipFill>
          <a:blip r:embed="rId6"/>
          <a:stretch>
            <a:fillRect/>
          </a:stretch>
        </p:blipFill>
        <p:spPr>
          <a:xfrm>
            <a:off x="4102735" y="4545965"/>
            <a:ext cx="2785110" cy="155956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05"/>
                                        </p:tgtEl>
                                        <p:attrNameLst>
                                          <p:attrName>style.visibility</p:attrName>
                                        </p:attrNameLst>
                                      </p:cBhvr>
                                      <p:to>
                                        <p:strVal val="visible"/>
                                      </p:to>
                                    </p:set>
                                    <p:anim calcmode="lin" valueType="num">
                                      <p:cBhvr additive="base">
                                        <p:cTn id="17" dur="500"/>
                                        <p:tgtEl>
                                          <p:spTgt spid="105"/>
                                        </p:tgtEl>
                                        <p:attrNameLst>
                                          <p:attrName>ppt_y</p:attrName>
                                        </p:attrNameLst>
                                      </p:cBhvr>
                                      <p:tavLst>
                                        <p:tav tm="0">
                                          <p:val>
                                            <p:strVal val="#ppt_y+#ppt_h*1.125000"/>
                                          </p:val>
                                        </p:tav>
                                        <p:tav tm="100000">
                                          <p:val>
                                            <p:strVal val="#ppt_y"/>
                                          </p:val>
                                        </p:tav>
                                      </p:tavLst>
                                    </p:anim>
                                    <p:animEffect transition="in" filter="wipe(up)">
                                      <p:cBhvr>
                                        <p:cTn id="18" dur="500"/>
                                        <p:tgtEl>
                                          <p:spTgt spid="105"/>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06"/>
                                        </p:tgtEl>
                                        <p:attrNameLst>
                                          <p:attrName>style.visibility</p:attrName>
                                        </p:attrNameLst>
                                      </p:cBhvr>
                                      <p:to>
                                        <p:strVal val="visible"/>
                                      </p:to>
                                    </p:set>
                                    <p:anim calcmode="lin" valueType="num">
                                      <p:cBhvr additive="base">
                                        <p:cTn id="22" dur="500"/>
                                        <p:tgtEl>
                                          <p:spTgt spid="106"/>
                                        </p:tgtEl>
                                        <p:attrNameLst>
                                          <p:attrName>ppt_y</p:attrName>
                                        </p:attrNameLst>
                                      </p:cBhvr>
                                      <p:tavLst>
                                        <p:tav tm="0">
                                          <p:val>
                                            <p:strVal val="#ppt_y+#ppt_h*1.125000"/>
                                          </p:val>
                                        </p:tav>
                                        <p:tav tm="100000">
                                          <p:val>
                                            <p:strVal val="#ppt_y"/>
                                          </p:val>
                                        </p:tav>
                                      </p:tavLst>
                                    </p:anim>
                                    <p:animEffect transition="in" filter="wipe(up)">
                                      <p:cBhvr>
                                        <p:cTn id="23" dur="500"/>
                                        <p:tgtEl>
                                          <p:spTgt spid="106"/>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107"/>
                                        </p:tgtEl>
                                        <p:attrNameLst>
                                          <p:attrName>style.visibility</p:attrName>
                                        </p:attrNameLst>
                                      </p:cBhvr>
                                      <p:to>
                                        <p:strVal val="visible"/>
                                      </p:to>
                                    </p:set>
                                    <p:anim calcmode="lin" valueType="num">
                                      <p:cBhvr additive="base">
                                        <p:cTn id="27" dur="500"/>
                                        <p:tgtEl>
                                          <p:spTgt spid="107"/>
                                        </p:tgtEl>
                                        <p:attrNameLst>
                                          <p:attrName>ppt_y</p:attrName>
                                        </p:attrNameLst>
                                      </p:cBhvr>
                                      <p:tavLst>
                                        <p:tav tm="0">
                                          <p:val>
                                            <p:strVal val="#ppt_y+#ppt_h*1.125000"/>
                                          </p:val>
                                        </p:tav>
                                        <p:tav tm="100000">
                                          <p:val>
                                            <p:strVal val="#ppt_y"/>
                                          </p:val>
                                        </p:tav>
                                      </p:tavLst>
                                    </p:anim>
                                    <p:animEffect transition="in" filter="wipe(up)">
                                      <p:cBhvr>
                                        <p:cTn id="28"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Contoh Interaksi Sosial Umat Muslim</a:t>
            </a:r>
          </a:p>
          <a:p>
            <a:pPr marL="0" indent="0" algn="ctr">
              <a:buNone/>
            </a:pPr>
            <a:r>
              <a:rPr lang="id-ID" sz="3200" b="1" dirty="0">
                <a:latin typeface="Times New Roman" panose="02020603050405020304" pitchFamily="18" charset="0"/>
                <a:cs typeface="Times New Roman" panose="02020603050405020304" pitchFamily="18" charset="0"/>
              </a:rPr>
              <a:t>Terhadap Non-Muslim</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29285" y="1607185"/>
            <a:ext cx="8065770" cy="2138045"/>
          </a:xfrm>
          <a:prstGeom prst="rect">
            <a:avLst/>
          </a:prstGeom>
          <a:noFill/>
        </p:spPr>
        <p:txBody>
          <a:bodyPr wrap="square" rtlCol="0">
            <a:spAutoFit/>
          </a:bodyPr>
          <a:lstStyle/>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a. Kontekstualisasi dalam Pemerintahan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Dalam suatu instansi terdapat berbagai macam orang dengan berbagai macam agama yang dianutnya. Untuk menjalin kerjasama baik mikro maupun makro tidak lepas dari hubungan antara orang Islam dengan non-Islam. </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Di dalam landasan hukum tentang kerukunan antar umat beragama telah dijelaskan bahwa, Landasan konstitusional, UUD 1945 pasal 29 ayat 1, (negara berdasar atas ketuhanan Yang Maha Esa, dan ayat 2 yakni Negara menjamin kemerdekaan tiap-tiap penduduk untuk memeluk agamanya masing-masing 170 dan untuk beribadah menurut agama dan kepercayaannya.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black-government-building-web-sticker-vector-13668223-removebg-preview"/>
          <p:cNvPicPr>
            <a:picLocks noChangeAspect="1"/>
          </p:cNvPicPr>
          <p:nvPr/>
        </p:nvPicPr>
        <p:blipFill>
          <a:blip r:embed="rId3"/>
          <a:srcRect r="96" b="22671"/>
          <a:stretch>
            <a:fillRect/>
          </a:stretch>
        </p:blipFill>
        <p:spPr>
          <a:xfrm>
            <a:off x="8903970" y="1267460"/>
            <a:ext cx="3288030" cy="2746375"/>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Contoh Interaksi Sosial Umat Muslim</a:t>
            </a:r>
          </a:p>
          <a:p>
            <a:pPr marL="0" indent="0" algn="ctr">
              <a:buNone/>
            </a:pPr>
            <a:r>
              <a:rPr lang="id-ID" sz="3200" b="1" dirty="0">
                <a:latin typeface="Times New Roman" panose="02020603050405020304" pitchFamily="18" charset="0"/>
                <a:cs typeface="Times New Roman" panose="02020603050405020304" pitchFamily="18" charset="0"/>
              </a:rPr>
              <a:t>Terhadap Non-Muslim</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29285" y="1607185"/>
            <a:ext cx="8148955" cy="2573020"/>
          </a:xfrm>
          <a:prstGeom prst="rect">
            <a:avLst/>
          </a:prstGeom>
          <a:noFill/>
        </p:spPr>
        <p:txBody>
          <a:bodyPr wrap="square" rtlCol="0">
            <a:spAutoFit/>
          </a:bodyPr>
          <a:lstStyle/>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b. Kontekstualisasi dalam Masyarakat </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Dalam bergaul sebagai umat Muslim ada kode etik tersendiri yang seharusnya diterapkan. Karena bergaul dalam sebuah masyarakat agar rukun, sejahtera bersama-sama membangun kerukunan tidak hanya dengan sesama Muslim saja, dengan non-Muslim pun tidak dilarang oleh Allah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Akan tetapi hal ini Muslim dilarang bergaul dengan mereka non-Muslim yang berbuat jahat dengan orang Muslim, seperti: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1) Mereka berbuat zalim dengan cara mengusir umat Muslim dari suatu tempat dalam sebuah kehidupan dimasyarakat sehingga dalam beribadah kepada Allah menjadi sangat terganggu.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2) Mereka yang memerangi orang Muslim, maka dilarang oleh Allah umat Muslim bergaul dengan mereka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vector-collection-of-business-people-removebg-preview"/>
          <p:cNvPicPr>
            <a:picLocks noChangeAspect="1"/>
          </p:cNvPicPr>
          <p:nvPr/>
        </p:nvPicPr>
        <p:blipFill>
          <a:blip r:embed="rId3"/>
          <a:stretch>
            <a:fillRect/>
          </a:stretch>
        </p:blipFill>
        <p:spPr>
          <a:xfrm>
            <a:off x="9277350" y="1727835"/>
            <a:ext cx="2452370" cy="2452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Contoh Interaksi Sosial Umat Muslim</a:t>
            </a:r>
          </a:p>
          <a:p>
            <a:pPr marL="0" indent="0" algn="ctr">
              <a:buNone/>
            </a:pPr>
            <a:r>
              <a:rPr lang="id-ID" sz="3200" b="1" dirty="0">
                <a:latin typeface="Times New Roman" panose="02020603050405020304" pitchFamily="18" charset="0"/>
                <a:cs typeface="Times New Roman" panose="02020603050405020304" pitchFamily="18" charset="0"/>
              </a:rPr>
              <a:t>Terhadap Non-Muslim</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29285" y="1673225"/>
            <a:ext cx="8116570" cy="1344930"/>
          </a:xfrm>
          <a:prstGeom prst="rect">
            <a:avLst/>
          </a:prstGeom>
          <a:noFill/>
        </p:spPr>
        <p:txBody>
          <a:bodyPr wrap="square" rtlCol="0">
            <a:spAutoFit/>
          </a:bodyPr>
          <a:lstStyle/>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c. Kontekstualisasi antar Individu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Hubungan individu ini dianjurkan, selama salah satu pihak tidak memaksa untuk memasuki salah satu dari agamanya misalnya saja ibunya beragama Kristen tetapi anaknya mempunyai keyakinan pada agama Islam, maka tidak seharusnya seorang ibu memaksa anaknya untuk mengikuti agamanya. Jika demikian maka seorang anak tidak boleh mengikuti perintah orang tuanya yakni ibunya.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th__21_-removebg-preview"/>
          <p:cNvPicPr>
            <a:picLocks noChangeAspect="1"/>
          </p:cNvPicPr>
          <p:nvPr/>
        </p:nvPicPr>
        <p:blipFill>
          <a:blip r:embed="rId3"/>
          <a:srcRect r="2265" b="25107"/>
          <a:stretch>
            <a:fillRect/>
          </a:stretch>
        </p:blipFill>
        <p:spPr>
          <a:xfrm>
            <a:off x="9067800" y="1840230"/>
            <a:ext cx="2651125" cy="2010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Penutup</a:t>
            </a:r>
          </a:p>
        </p:txBody>
      </p:sp>
      <p:sp>
        <p:nvSpPr>
          <p:cNvPr id="2" name="TextBox 8"/>
          <p:cNvSpPr txBox="1"/>
          <p:nvPr/>
        </p:nvSpPr>
        <p:spPr>
          <a:xfrm>
            <a:off x="661670" y="1238885"/>
            <a:ext cx="6088380" cy="2331720"/>
          </a:xfrm>
          <a:prstGeom prst="rect">
            <a:avLst/>
          </a:prstGeom>
          <a:noFill/>
        </p:spPr>
        <p:txBody>
          <a:bodyPr wrap="square" rtlCol="0">
            <a:spAutoFit/>
          </a:bodyPr>
          <a:lstStyle/>
          <a:p>
            <a:pPr algn="just">
              <a:lnSpc>
                <a:spcPct val="107000"/>
              </a:lnSpc>
              <a:spcAft>
                <a:spcPts val="800"/>
              </a:spcAft>
            </a:pPr>
            <a:r>
              <a:rPr lang="id-ID" b="1" dirty="0">
                <a:effectLst/>
                <a:latin typeface="Times New Roman" panose="02020603050405020304" pitchFamily="18" charset="0"/>
                <a:ea typeface="Calibri" panose="020F0502020204030204" pitchFamily="34" charset="0"/>
                <a:cs typeface="Times New Roman" panose="02020603050405020304" pitchFamily="18" charset="0"/>
              </a:rPr>
              <a:t>Kesimpulan</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Muslim boleh berhubungan dengan selain Muslim dalam sebuah interaksi sosial, selagi mereka berbuat baik kepada Muslim. Tidak boleh ada paksaan dalam urusan agama. Artinya setiap orang berhak memilih agama yang dikehendakinya. Boleh menyambung silaturrahim kepada orang tua yang non-Muslim, dan berbuat baik kepadanya, namun jika kedua orang tua memaksa dalam hal agama, maka tidak wajib untuk patuh terhadapnya. Bergaul dengan mereka dengan cara yang baik, dengan berdialog secara baik sopan dan santun, hal ini selaras dengan makna Islam sebagai agama yang damai</a:t>
            </a:r>
          </a:p>
        </p:txBody>
      </p:sp>
      <p:sp>
        <p:nvSpPr>
          <p:cNvPr id="6" name="TextBox 8"/>
          <p:cNvSpPr txBox="1"/>
          <p:nvPr/>
        </p:nvSpPr>
        <p:spPr>
          <a:xfrm>
            <a:off x="676576" y="4269229"/>
            <a:ext cx="10867870" cy="1718310"/>
          </a:xfrm>
          <a:prstGeom prst="rect">
            <a:avLst/>
          </a:prstGeom>
          <a:noFill/>
        </p:spPr>
        <p:txBody>
          <a:bodyPr wrap="square" rtlCol="0">
            <a:spAutoFit/>
          </a:bodyPr>
          <a:lstStyle/>
          <a:p>
            <a:pPr algn="just">
              <a:lnSpc>
                <a:spcPct val="107000"/>
              </a:lnSpc>
              <a:spcAft>
                <a:spcPts val="800"/>
              </a:spcAft>
            </a:pPr>
            <a:r>
              <a:rPr lang="id-ID" b="1" dirty="0">
                <a:effectLst/>
                <a:latin typeface="Times New Roman" panose="02020603050405020304" pitchFamily="18" charset="0"/>
                <a:ea typeface="Calibri" panose="020F0502020204030204" pitchFamily="34" charset="0"/>
                <a:cs typeface="Times New Roman" panose="02020603050405020304" pitchFamily="18" charset="0"/>
              </a:rPr>
              <a:t>Sumber</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https://buletin.muslim.or.id/toleransi-terhadap-non-muslim-dan-batasannya/ </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https://hajinews.id/2021/10/05/inilah-4-akhlak-nabi-muhammad-saw-terhadap-non-muslim/</a:t>
            </a:r>
          </a:p>
          <a:p>
            <a:pPr algn="just">
              <a:lnSpc>
                <a:spcPct val="107000"/>
              </a:lnSpc>
              <a:spcAft>
                <a:spcPts val="800"/>
              </a:spcAft>
            </a:pPr>
            <a:r>
              <a:rPr lang="id-ID" sz="1400" dirty="0">
                <a:effectLst/>
                <a:latin typeface="Times New Roman" panose="02020603050405020304" pitchFamily="18" charset="0"/>
                <a:ea typeface="Calibri" panose="020F0502020204030204" pitchFamily="34" charset="0"/>
                <a:cs typeface="Times New Roman" panose="02020603050405020304" pitchFamily="18" charset="0"/>
              </a:rPr>
              <a:t>Vector by : iStock, FreePick, VectorStock</a:t>
            </a:r>
          </a:p>
          <a:p>
            <a:pPr algn="just">
              <a:lnSpc>
                <a:spcPct val="107000"/>
              </a:lnSpc>
              <a:spcAft>
                <a:spcPts val="800"/>
              </a:spcAft>
            </a:pPr>
            <a:endParaRPr lang="id-ID"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ori_3750390_8mxhzd3bdgf8h31wbcqcs31v1e3ny3fealq4rfle_race-equality-vector-standing-on-scales-equal-opportunity-rights-diversity-tolerance-concept-piece-isolated-flat-cartoon-illustration-removebg-prev"/>
          <p:cNvPicPr>
            <a:picLocks noChangeAspect="1"/>
          </p:cNvPicPr>
          <p:nvPr/>
        </p:nvPicPr>
        <p:blipFill>
          <a:blip r:embed="rId3"/>
          <a:stretch>
            <a:fillRect/>
          </a:stretch>
        </p:blipFill>
        <p:spPr>
          <a:xfrm>
            <a:off x="7351395" y="1238885"/>
            <a:ext cx="4545330" cy="3030220"/>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09"/>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Akhlak Terhadap Non-Muslim</a:t>
            </a:r>
            <a:endParaRPr lang="en-US" sz="3200" b="1" dirty="0">
              <a:latin typeface="Times New Roman" panose="02020603050405020304" pitchFamily="18" charset="0"/>
              <a:cs typeface="Times New Roman" panose="02020603050405020304" pitchFamily="18" charset="0"/>
            </a:endParaRPr>
          </a:p>
        </p:txBody>
      </p:sp>
      <p:cxnSp>
        <p:nvCxnSpPr>
          <p:cNvPr id="6" name="Connector: Elbow 5"/>
          <p:cNvCxnSpPr/>
          <p:nvPr/>
        </p:nvCxnSpPr>
        <p:spPr>
          <a:xfrm rot="5400000">
            <a:off x="2906639" y="957917"/>
            <a:ext cx="1471942" cy="1109272"/>
          </a:xfrm>
          <a:prstGeom prst="bentConnector3">
            <a:avLst/>
          </a:prstGeom>
          <a:ln w="28575">
            <a:solidFill>
              <a:srgbClr val="3383A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p:nvPr/>
        </p:nvCxnSpPr>
        <p:spPr>
          <a:xfrm rot="16200000" flipH="1">
            <a:off x="7458652" y="957917"/>
            <a:ext cx="1471942" cy="1109272"/>
          </a:xfrm>
          <a:prstGeom prst="bentConnector3">
            <a:avLst/>
          </a:prstGeom>
          <a:ln w="28575">
            <a:solidFill>
              <a:srgbClr val="3383A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9449" y="2308950"/>
            <a:ext cx="4886794" cy="1960152"/>
          </a:xfrm>
          <a:prstGeom prst="rect">
            <a:avLst/>
          </a:prstGeom>
          <a:noFill/>
        </p:spPr>
        <p:txBody>
          <a:bodyPr wrap="square" rtlCol="0">
            <a:spAutoFit/>
          </a:bodyPr>
          <a:lstStyle/>
          <a:p>
            <a:pPr>
              <a:lnSpc>
                <a:spcPct val="107000"/>
              </a:lnSpc>
              <a:spcAft>
                <a:spcPts val="800"/>
              </a:spcAft>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Definisi Akhlak:</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Kata akhlak secara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bahasa</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verasal dari bahasa Arab “Al Khulk” yang diartikan sebagai perangai, tabiat. Budi pekerti, dan sifat seseorang.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Ulama</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Ibnu Miskawaih menyebutkan bahwa akhlak adalah keadaan jiwa atau sifat seseorang yang medorong melakukan sesuatu tanpa perlu mempertimbangkannya terlebih dahulu.</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Kata akhlak menurut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istilah</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khususnya dalam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Islam</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diartikan sebagai sifat atau perangai seseorang yang telah melekat dan biasanya akan tercermin dari perilaku orang tersebut.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p:cNvSpPr txBox="1"/>
          <p:nvPr/>
        </p:nvSpPr>
        <p:spPr>
          <a:xfrm>
            <a:off x="6565692" y="2308950"/>
            <a:ext cx="4886794" cy="671851"/>
          </a:xfrm>
          <a:prstGeom prst="rect">
            <a:avLst/>
          </a:prstGeom>
          <a:noFill/>
        </p:spPr>
        <p:txBody>
          <a:bodyPr wrap="square" rtlCol="0">
            <a:spAutoFit/>
          </a:bodyPr>
          <a:lstStyle/>
          <a:p>
            <a:pPr>
              <a:lnSpc>
                <a:spcPct val="107000"/>
              </a:lnSpc>
              <a:spcAft>
                <a:spcPts val="800"/>
              </a:spcAft>
            </a:pPr>
            <a:r>
              <a:rPr lang="en-US" sz="1200" b="0" i="0" dirty="0" err="1">
                <a:solidFill>
                  <a:srgbClr val="202122"/>
                </a:solidFill>
                <a:effectLst/>
                <a:latin typeface="Times New Roman" panose="02020603050405020304" pitchFamily="18" charset="0"/>
                <a:cs typeface="Times New Roman" panose="02020603050405020304" pitchFamily="18" charset="0"/>
              </a:rPr>
              <a:t>adalah</a:t>
            </a:r>
            <a:r>
              <a:rPr lang="en-US" sz="1200" b="0" i="0" dirty="0">
                <a:solidFill>
                  <a:srgbClr val="202122"/>
                </a:solidFill>
                <a:effectLst/>
                <a:latin typeface="Times New Roman" panose="02020603050405020304" pitchFamily="18" charset="0"/>
                <a:cs typeface="Times New Roman" panose="02020603050405020304" pitchFamily="18" charset="0"/>
              </a:rPr>
              <a:t> orang yang </a:t>
            </a:r>
            <a:r>
              <a:rPr lang="en-US" sz="1200" b="0" i="0" dirty="0" err="1">
                <a:solidFill>
                  <a:srgbClr val="202122"/>
                </a:solidFill>
                <a:effectLst/>
                <a:latin typeface="Times New Roman" panose="02020603050405020304" pitchFamily="18" charset="0"/>
                <a:cs typeface="Times New Roman" panose="02020603050405020304" pitchFamily="18" charset="0"/>
              </a:rPr>
              <a:t>berserah</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diri</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kepada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strike="noStrike" dirty="0">
                <a:solidFill>
                  <a:srgbClr val="0645AD"/>
                </a:solidFill>
                <a:effectLst/>
                <a:latin typeface="Times New Roman" panose="02020603050405020304" pitchFamily="18" charset="0"/>
                <a:cs typeface="Times New Roman" panose="02020603050405020304" pitchFamily="18" charset="0"/>
                <a:hlinkClick r:id="rId3" tooltip="Allah"/>
              </a:rPr>
              <a:t>Allah</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dengan</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hanya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menyembah</a:t>
            </a:r>
            <a:r>
              <a:rPr lang="en-US" sz="1200" b="0" i="0" dirty="0">
                <a:solidFill>
                  <a:srgbClr val="202122"/>
                </a:solidFill>
                <a:effectLst/>
                <a:latin typeface="Times New Roman" panose="02020603050405020304" pitchFamily="18" charset="0"/>
                <a:cs typeface="Times New Roman" panose="02020603050405020304" pitchFamily="18" charset="0"/>
              </a:rPr>
              <a:t> dan </a:t>
            </a:r>
            <a:r>
              <a:rPr lang="en-US" sz="1200" b="0" i="0" dirty="0" err="1">
                <a:solidFill>
                  <a:srgbClr val="202122"/>
                </a:solidFill>
                <a:effectLst/>
                <a:latin typeface="Times New Roman" panose="02020603050405020304" pitchFamily="18" charset="0"/>
                <a:cs typeface="Times New Roman" panose="02020603050405020304" pitchFamily="18" charset="0"/>
              </a:rPr>
              <a:t>meminta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pertolongan</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kepada</a:t>
            </a:r>
            <a:r>
              <a:rPr lang="en-US" sz="1200" b="0" i="0" dirty="0">
                <a:solidFill>
                  <a:srgbClr val="202122"/>
                </a:solidFill>
                <a:effectLst/>
                <a:latin typeface="Times New Roman" panose="02020603050405020304" pitchFamily="18" charset="0"/>
                <a:cs typeface="Times New Roman" panose="02020603050405020304" pitchFamily="18" charset="0"/>
              </a:rPr>
              <a:t>-Nya </a:t>
            </a:r>
            <a:r>
              <a:rPr lang="en-US" sz="1200" b="0" i="0" dirty="0" err="1">
                <a:solidFill>
                  <a:srgbClr val="202122"/>
                </a:solidFill>
                <a:effectLst/>
                <a:latin typeface="Times New Roman" panose="02020603050405020304" pitchFamily="18" charset="0"/>
                <a:cs typeface="Times New Roman" panose="02020603050405020304" pitchFamily="18" charset="0"/>
              </a:rPr>
              <a:t>terhadap</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segala</a:t>
            </a:r>
            <a:r>
              <a:rPr lang="en-US" sz="1200" b="0" i="0" dirty="0">
                <a:solidFill>
                  <a:srgbClr val="202122"/>
                </a:solidFill>
                <a:effectLst/>
                <a:latin typeface="Times New Roman" panose="02020603050405020304" pitchFamily="18" charset="0"/>
                <a:cs typeface="Times New Roman" panose="02020603050405020304" pitchFamily="18" charset="0"/>
              </a:rPr>
              <a:t> yang </a:t>
            </a:r>
            <a:r>
              <a:rPr lang="en-US" sz="1200" b="0" i="0" dirty="0" err="1">
                <a:solidFill>
                  <a:srgbClr val="202122"/>
                </a:solidFill>
                <a:effectLst/>
                <a:latin typeface="Times New Roman" panose="02020603050405020304" pitchFamily="18" charset="0"/>
                <a:cs typeface="Times New Roman" panose="02020603050405020304" pitchFamily="18" charset="0"/>
              </a:rPr>
              <a:t>ada</a:t>
            </a:r>
            <a:r>
              <a:rPr lang="id-ID" sz="1200" dirty="0">
                <a:solidFill>
                  <a:srgbClr val="202122"/>
                </a:solidFill>
                <a:latin typeface="Times New Roman" panose="02020603050405020304" pitchFamily="18" charset="0"/>
                <a:cs typeface="Times New Roman" panose="02020603050405020304" pitchFamily="18" charset="0"/>
              </a:rPr>
              <a:t> </a:t>
            </a:r>
            <a:r>
              <a:rPr lang="en-US" sz="1200" b="0" i="0" dirty="0">
                <a:solidFill>
                  <a:srgbClr val="202122"/>
                </a:solidFill>
                <a:effectLst/>
                <a:latin typeface="Times New Roman" panose="02020603050405020304" pitchFamily="18" charset="0"/>
                <a:cs typeface="Times New Roman" panose="02020603050405020304" pitchFamily="18" charset="0"/>
              </a:rPr>
              <a:t>di </a:t>
            </a:r>
            <a:r>
              <a:rPr lang="en-US" sz="1200" b="0" i="0" strike="noStrike" dirty="0" err="1">
                <a:solidFill>
                  <a:srgbClr val="0645AD"/>
                </a:solidFill>
                <a:effectLst/>
                <a:latin typeface="Times New Roman" panose="02020603050405020304" pitchFamily="18" charset="0"/>
                <a:cs typeface="Times New Roman" panose="02020603050405020304" pitchFamily="18" charset="0"/>
                <a:hlinkClick r:id="rId4" tooltip="Langit"/>
              </a:rPr>
              <a:t>langit</a:t>
            </a:r>
            <a:r>
              <a:rPr lang="en-US" sz="1200" b="0" i="0" dirty="0">
                <a:solidFill>
                  <a:srgbClr val="202122"/>
                </a:solidFill>
                <a:effectLst/>
                <a:latin typeface="Times New Roman" panose="02020603050405020304" pitchFamily="18" charset="0"/>
                <a:cs typeface="Times New Roman" panose="02020603050405020304" pitchFamily="18" charset="0"/>
              </a:rPr>
              <a:t> dan </a:t>
            </a:r>
            <a:r>
              <a:rPr lang="en-US" sz="1200" b="0" i="0" strike="noStrike" dirty="0" err="1">
                <a:solidFill>
                  <a:srgbClr val="0645AD"/>
                </a:solidFill>
                <a:effectLst/>
                <a:latin typeface="Times New Roman" panose="02020603050405020304" pitchFamily="18" charset="0"/>
                <a:cs typeface="Times New Roman" panose="02020603050405020304" pitchFamily="18" charset="0"/>
                <a:hlinkClick r:id="rId5" tooltip="Bumi"/>
              </a:rPr>
              <a:t>bumi</a:t>
            </a:r>
            <a:endParaRPr lang="id-ID"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Connector 19"/>
          <p:cNvCxnSpPr/>
          <p:nvPr/>
        </p:nvCxnSpPr>
        <p:spPr>
          <a:xfrm flipV="1">
            <a:off x="7429500" y="776605"/>
            <a:ext cx="1341120" cy="635"/>
          </a:xfrm>
          <a:prstGeom prst="line">
            <a:avLst/>
          </a:prstGeom>
          <a:ln>
            <a:solidFill>
              <a:srgbClr val="3383AC"/>
            </a:solidFill>
          </a:ln>
        </p:spPr>
        <p:style>
          <a:lnRef idx="1">
            <a:schemeClr val="accent1"/>
          </a:lnRef>
          <a:fillRef idx="0">
            <a:schemeClr val="accent1"/>
          </a:fillRef>
          <a:effectRef idx="0">
            <a:schemeClr val="accent1"/>
          </a:effectRef>
          <a:fontRef idx="minor">
            <a:schemeClr val="tx1"/>
          </a:fontRef>
        </p:style>
      </p:cxnSp>
      <p:pic>
        <p:nvPicPr>
          <p:cNvPr id="7" name="Picture 6" descr="volunteers-design-concept-vector-detailed-character-volunteer-woman-volunteer-man-volunteer-helping-elderly-people-72539675-removebg-preview"/>
          <p:cNvPicPr>
            <a:picLocks noChangeAspect="1"/>
          </p:cNvPicPr>
          <p:nvPr/>
        </p:nvPicPr>
        <p:blipFill>
          <a:blip r:embed="rId6"/>
          <a:srcRect b="51317"/>
          <a:stretch>
            <a:fillRect/>
          </a:stretch>
        </p:blipFill>
        <p:spPr>
          <a:xfrm>
            <a:off x="1403350" y="4441825"/>
            <a:ext cx="2940685" cy="1537970"/>
          </a:xfrm>
          <a:prstGeom prst="rect">
            <a:avLst/>
          </a:prstGeom>
        </p:spPr>
      </p:pic>
      <p:pic>
        <p:nvPicPr>
          <p:cNvPr id="10" name="Picture 9" descr="volunteers-design-concept-vector-detailed-character-volunteer-woman-volunteer-man-volunteer-helping-elderly-people-72539675-removebg-preview"/>
          <p:cNvPicPr>
            <a:picLocks noChangeAspect="1"/>
          </p:cNvPicPr>
          <p:nvPr/>
        </p:nvPicPr>
        <p:blipFill>
          <a:blip r:embed="rId6"/>
          <a:srcRect t="49195"/>
          <a:stretch>
            <a:fillRect/>
          </a:stretch>
        </p:blipFill>
        <p:spPr>
          <a:xfrm>
            <a:off x="2940685" y="4574540"/>
            <a:ext cx="2785745" cy="1520825"/>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par>
                          <p:cTn id="15" fill="hold">
                            <p:stCondLst>
                              <p:cond delay="500"/>
                            </p:stCondLst>
                            <p:childTnLst>
                              <p:par>
                                <p:cTn id="16" presetID="1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down)">
                                      <p:cBhvr>
                                        <p:cTn id="19" dur="500"/>
                                        <p:tgtEl>
                                          <p:spTgt spid="9"/>
                                        </p:tgtEl>
                                      </p:cBhvr>
                                    </p:animEffect>
                                  </p:childTnLst>
                                </p:cTn>
                              </p:par>
                            </p:childTnLst>
                          </p:cTn>
                        </p:par>
                        <p:par>
                          <p:cTn id="20" fill="hold">
                            <p:stCondLst>
                              <p:cond delay="1000"/>
                            </p:stCondLst>
                            <p:childTnLst>
                              <p:par>
                                <p:cTn id="21" presetID="1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p:tgtEl>
                                          <p:spTgt spid="20"/>
                                        </p:tgtEl>
                                        <p:attrNameLst>
                                          <p:attrName>ppt_x</p:attrName>
                                        </p:attrNameLst>
                                      </p:cBhvr>
                                      <p:tavLst>
                                        <p:tav tm="0">
                                          <p:val>
                                            <p:strVal val="#ppt_x-#ppt_w*1.125000"/>
                                          </p:val>
                                        </p:tav>
                                        <p:tav tm="100000">
                                          <p:val>
                                            <p:strVal val="#ppt_x"/>
                                          </p:val>
                                        </p:tav>
                                      </p:tavLst>
                                    </p:anim>
                                    <p:animEffect transition="in" filter="wipe(right)">
                                      <p:cBhvr>
                                        <p:cTn id="34" dur="500"/>
                                        <p:tgtEl>
                                          <p:spTgt spid="20"/>
                                        </p:tgtEl>
                                      </p:cBhvr>
                                    </p:animEffect>
                                  </p:childTnLst>
                                </p:cTn>
                              </p:par>
                            </p:childTnLst>
                          </p:cTn>
                        </p:par>
                        <p:par>
                          <p:cTn id="35" fill="hold">
                            <p:stCondLst>
                              <p:cond delay="500"/>
                            </p:stCondLst>
                            <p:childTnLst>
                              <p:par>
                                <p:cTn id="36" presetID="12" presetClass="entr" presetSubtype="1"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ppt_y</p:attrName>
                                        </p:attrNameLst>
                                      </p:cBhvr>
                                      <p:tavLst>
                                        <p:tav tm="0">
                                          <p:val>
                                            <p:strVal val="#ppt_y-#ppt_h*1.125000"/>
                                          </p:val>
                                        </p:tav>
                                        <p:tav tm="100000">
                                          <p:val>
                                            <p:strVal val="#ppt_y"/>
                                          </p:val>
                                        </p:tav>
                                      </p:tavLst>
                                    </p:anim>
                                    <p:animEffect transition="in" filter="wipe(down)">
                                      <p:cBhvr>
                                        <p:cTn id="39" dur="500"/>
                                        <p:tgtEl>
                                          <p:spTgt spid="14"/>
                                        </p:tgtEl>
                                      </p:cBhvr>
                                    </p:animEffect>
                                  </p:childTnLst>
                                </p:cTn>
                              </p:par>
                            </p:childTnLst>
                          </p:cTn>
                        </p:par>
                        <p:par>
                          <p:cTn id="40" fill="hold">
                            <p:stCondLst>
                              <p:cond delay="1000"/>
                            </p:stCondLst>
                            <p:childTnLst>
                              <p:par>
                                <p:cTn id="41" presetID="1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p:tgtEl>
                                          <p:spTgt spid="18"/>
                                        </p:tgtEl>
                                        <p:attrNameLst>
                                          <p:attrName>ppt_y</p:attrName>
                                        </p:attrNameLst>
                                      </p:cBhvr>
                                      <p:tavLst>
                                        <p:tav tm="0">
                                          <p:val>
                                            <p:strVal val="#ppt_y-#ppt_h*1.125000"/>
                                          </p:val>
                                        </p:tav>
                                        <p:tav tm="100000">
                                          <p:val>
                                            <p:strVal val="#ppt_y"/>
                                          </p:val>
                                        </p:tav>
                                      </p:tavLst>
                                    </p:anim>
                                    <p:animEffect transition="in" filter="wipe(down)">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09"/>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Akhlak Terhadap Non-Muslim</a:t>
            </a:r>
            <a:endParaRPr lang="en-US" sz="3200" b="1" dirty="0">
              <a:latin typeface="Times New Roman" panose="02020603050405020304" pitchFamily="18" charset="0"/>
              <a:cs typeface="Times New Roman" panose="02020603050405020304" pitchFamily="18" charset="0"/>
            </a:endParaRPr>
          </a:p>
        </p:txBody>
      </p:sp>
      <p:cxnSp>
        <p:nvCxnSpPr>
          <p:cNvPr id="6" name="Connector: Elbow 5"/>
          <p:cNvCxnSpPr/>
          <p:nvPr/>
        </p:nvCxnSpPr>
        <p:spPr>
          <a:xfrm rot="5400000">
            <a:off x="2906639" y="957917"/>
            <a:ext cx="1471942" cy="1109272"/>
          </a:xfrm>
          <a:prstGeom prst="bentConnector3">
            <a:avLst/>
          </a:prstGeom>
          <a:ln w="28575">
            <a:solidFill>
              <a:srgbClr val="3383A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p:nvPr/>
        </p:nvCxnSpPr>
        <p:spPr>
          <a:xfrm rot="16200000" flipH="1">
            <a:off x="7458652" y="957917"/>
            <a:ext cx="1471942" cy="1109272"/>
          </a:xfrm>
          <a:prstGeom prst="bentConnector3">
            <a:avLst/>
          </a:prstGeom>
          <a:ln w="28575">
            <a:solidFill>
              <a:srgbClr val="3383A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9449" y="2308950"/>
            <a:ext cx="4886794" cy="1960152"/>
          </a:xfrm>
          <a:prstGeom prst="rect">
            <a:avLst/>
          </a:prstGeom>
          <a:noFill/>
        </p:spPr>
        <p:txBody>
          <a:bodyPr wrap="square" rtlCol="0">
            <a:spAutoFit/>
          </a:bodyPr>
          <a:lstStyle/>
          <a:p>
            <a:pPr>
              <a:lnSpc>
                <a:spcPct val="107000"/>
              </a:lnSpc>
              <a:spcAft>
                <a:spcPts val="800"/>
              </a:spcAft>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Definisi Akhlak:</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Kata akhlak secara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bahasa</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verasal dari bahasa Arab “Al Khulk” yang diartikan sebagai perangai, tabiat. Budi pekerti, dan sifat seseorang.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Ulama</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Ibnu Miskawaih menyebutkan bahwa akhlak adalah keadaan jiwa atau sifat seseorang yang medorong melakukan sesuatu tanpa perlu mempertimbangkannya terlebih dahulu.</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Kata akhlak menurut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istilah</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khususnya dalam </a:t>
            </a:r>
            <a:r>
              <a:rPr lang="id-ID" sz="1200" b="1" dirty="0">
                <a:effectLst/>
                <a:latin typeface="Times New Roman" panose="02020603050405020304" pitchFamily="18" charset="0"/>
                <a:ea typeface="Calibri" panose="020F0502020204030204" pitchFamily="34" charset="0"/>
                <a:cs typeface="Times New Roman" panose="02020603050405020304" pitchFamily="18" charset="0"/>
              </a:rPr>
              <a:t>Islam</a:t>
            </a: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 diartikan sebagai sifat atau perangai seseorang yang telah melekat dan biasanya akan tercermin dari perilaku orang tersebut.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p:cNvSpPr txBox="1"/>
          <p:nvPr/>
        </p:nvSpPr>
        <p:spPr>
          <a:xfrm>
            <a:off x="6565692" y="2308950"/>
            <a:ext cx="4886794" cy="1876425"/>
          </a:xfrm>
          <a:prstGeom prst="rect">
            <a:avLst/>
          </a:prstGeom>
          <a:noFill/>
        </p:spPr>
        <p:txBody>
          <a:bodyPr wrap="square" rtlCol="0">
            <a:spAutoFit/>
          </a:bodyPr>
          <a:lstStyle/>
          <a:p>
            <a:pPr>
              <a:lnSpc>
                <a:spcPct val="107000"/>
              </a:lnSpc>
              <a:spcAft>
                <a:spcPts val="800"/>
              </a:spcAft>
            </a:pPr>
            <a:r>
              <a:rPr lang="en-US" sz="1200" b="0" i="0" dirty="0" err="1">
                <a:solidFill>
                  <a:srgbClr val="202122"/>
                </a:solidFill>
                <a:effectLst/>
                <a:latin typeface="Times New Roman" panose="02020603050405020304" pitchFamily="18" charset="0"/>
                <a:cs typeface="Times New Roman" panose="02020603050405020304" pitchFamily="18" charset="0"/>
              </a:rPr>
              <a:t>adalah</a:t>
            </a:r>
            <a:r>
              <a:rPr lang="en-US" sz="1200" b="0" i="0" dirty="0">
                <a:solidFill>
                  <a:srgbClr val="202122"/>
                </a:solidFill>
                <a:effectLst/>
                <a:latin typeface="Times New Roman" panose="02020603050405020304" pitchFamily="18" charset="0"/>
                <a:cs typeface="Times New Roman" panose="02020603050405020304" pitchFamily="18" charset="0"/>
              </a:rPr>
              <a:t> orang yang</a:t>
            </a:r>
            <a:r>
              <a:rPr lang="id-ID" sz="1200" b="0" i="0" dirty="0">
                <a:solidFill>
                  <a:srgbClr val="202122"/>
                </a:solidFill>
                <a:effectLst/>
                <a:latin typeface="Times New Roman" panose="02020603050405020304" pitchFamily="18" charset="0"/>
                <a:cs typeface="Times New Roman" panose="02020603050405020304" pitchFamily="18" charset="0"/>
              </a:rPr>
              <a:t> </a:t>
            </a:r>
            <a:r>
              <a:rPr lang="id-ID" sz="1200" b="0" u="sng" dirty="0">
                <a:solidFill>
                  <a:srgbClr val="202122"/>
                </a:solidFill>
                <a:effectLst/>
                <a:latin typeface="Times New Roman" panose="02020603050405020304" pitchFamily="18" charset="0"/>
                <a:cs typeface="Times New Roman" panose="02020603050405020304" pitchFamily="18" charset="0"/>
              </a:rPr>
              <a:t>tidak</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berserah</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diri</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kepada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strike="noStrike" dirty="0">
                <a:solidFill>
                  <a:srgbClr val="0645AD"/>
                </a:solidFill>
                <a:effectLst/>
                <a:latin typeface="Times New Roman" panose="02020603050405020304" pitchFamily="18" charset="0"/>
                <a:cs typeface="Times New Roman" panose="02020603050405020304" pitchFamily="18" charset="0"/>
                <a:hlinkClick r:id="rId3" tooltip="Allah"/>
              </a:rPr>
              <a:t>Allah</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dengan</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hanya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menyembah</a:t>
            </a:r>
            <a:r>
              <a:rPr lang="en-US" sz="1200" b="0" i="0" dirty="0">
                <a:solidFill>
                  <a:srgbClr val="202122"/>
                </a:solidFill>
                <a:effectLst/>
                <a:latin typeface="Times New Roman" panose="02020603050405020304" pitchFamily="18" charset="0"/>
                <a:cs typeface="Times New Roman" panose="02020603050405020304" pitchFamily="18" charset="0"/>
              </a:rPr>
              <a:t> dan </a:t>
            </a:r>
            <a:r>
              <a:rPr lang="en-US" sz="1200" b="0" i="0" dirty="0" err="1">
                <a:solidFill>
                  <a:srgbClr val="202122"/>
                </a:solidFill>
                <a:effectLst/>
                <a:latin typeface="Times New Roman" panose="02020603050405020304" pitchFamily="18" charset="0"/>
                <a:cs typeface="Times New Roman" panose="02020603050405020304" pitchFamily="18" charset="0"/>
              </a:rPr>
              <a:t>meminta</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pertolongan</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kepada</a:t>
            </a:r>
            <a:r>
              <a:rPr lang="en-US" sz="1200" b="0" i="0" dirty="0">
                <a:solidFill>
                  <a:srgbClr val="202122"/>
                </a:solidFill>
                <a:effectLst/>
                <a:latin typeface="Times New Roman" panose="02020603050405020304" pitchFamily="18" charset="0"/>
                <a:cs typeface="Times New Roman" panose="02020603050405020304" pitchFamily="18" charset="0"/>
              </a:rPr>
              <a:t>-Nya </a:t>
            </a:r>
            <a:r>
              <a:rPr lang="en-US" sz="1200" b="0" i="0" dirty="0" err="1">
                <a:solidFill>
                  <a:srgbClr val="202122"/>
                </a:solidFill>
                <a:effectLst/>
                <a:latin typeface="Times New Roman" panose="02020603050405020304" pitchFamily="18" charset="0"/>
                <a:cs typeface="Times New Roman" panose="02020603050405020304" pitchFamily="18" charset="0"/>
              </a:rPr>
              <a:t>terhadap</a:t>
            </a:r>
            <a:r>
              <a:rPr lang="en-US" sz="1200" b="0" i="0" dirty="0">
                <a:solidFill>
                  <a:srgbClr val="202122"/>
                </a:solidFill>
                <a:effectLst/>
                <a:latin typeface="Times New Roman" panose="02020603050405020304" pitchFamily="18" charset="0"/>
                <a:cs typeface="Times New Roman" panose="02020603050405020304" pitchFamily="18" charset="0"/>
              </a:rPr>
              <a:t> </a:t>
            </a:r>
            <a:r>
              <a:rPr lang="en-US" sz="1200" b="0" i="0" dirty="0" err="1">
                <a:solidFill>
                  <a:srgbClr val="202122"/>
                </a:solidFill>
                <a:effectLst/>
                <a:latin typeface="Times New Roman" panose="02020603050405020304" pitchFamily="18" charset="0"/>
                <a:cs typeface="Times New Roman" panose="02020603050405020304" pitchFamily="18" charset="0"/>
              </a:rPr>
              <a:t>segala</a:t>
            </a:r>
            <a:r>
              <a:rPr lang="en-US" sz="1200" b="0" i="0" dirty="0">
                <a:solidFill>
                  <a:srgbClr val="202122"/>
                </a:solidFill>
                <a:effectLst/>
                <a:latin typeface="Times New Roman" panose="02020603050405020304" pitchFamily="18" charset="0"/>
                <a:cs typeface="Times New Roman" panose="02020603050405020304" pitchFamily="18" charset="0"/>
              </a:rPr>
              <a:t> yang </a:t>
            </a:r>
            <a:r>
              <a:rPr lang="en-US" sz="1200" b="0" i="0" dirty="0" err="1">
                <a:solidFill>
                  <a:srgbClr val="202122"/>
                </a:solidFill>
                <a:effectLst/>
                <a:latin typeface="Times New Roman" panose="02020603050405020304" pitchFamily="18" charset="0"/>
                <a:cs typeface="Times New Roman" panose="02020603050405020304" pitchFamily="18" charset="0"/>
              </a:rPr>
              <a:t>ada</a:t>
            </a:r>
            <a:r>
              <a:rPr lang="en-US" sz="1200" b="0" i="0" dirty="0">
                <a:solidFill>
                  <a:srgbClr val="202122"/>
                </a:solidFill>
                <a:effectLst/>
                <a:latin typeface="Times New Roman" panose="02020603050405020304" pitchFamily="18" charset="0"/>
                <a:cs typeface="Times New Roman" panose="02020603050405020304" pitchFamily="18" charset="0"/>
              </a:rPr>
              <a:t> di </a:t>
            </a:r>
            <a:r>
              <a:rPr lang="en-US" sz="1200" b="0" i="0" strike="noStrike" dirty="0" err="1">
                <a:solidFill>
                  <a:srgbClr val="0645AD"/>
                </a:solidFill>
                <a:effectLst/>
                <a:latin typeface="Times New Roman" panose="02020603050405020304" pitchFamily="18" charset="0"/>
                <a:cs typeface="Times New Roman" panose="02020603050405020304" pitchFamily="18" charset="0"/>
                <a:hlinkClick r:id="rId4" tooltip="Langit"/>
              </a:rPr>
              <a:t>langit</a:t>
            </a:r>
            <a:r>
              <a:rPr lang="en-US" sz="1200" b="0" i="0" dirty="0">
                <a:solidFill>
                  <a:srgbClr val="202122"/>
                </a:solidFill>
                <a:effectLst/>
                <a:latin typeface="Times New Roman" panose="02020603050405020304" pitchFamily="18" charset="0"/>
                <a:cs typeface="Times New Roman" panose="02020603050405020304" pitchFamily="18" charset="0"/>
              </a:rPr>
              <a:t> dan </a:t>
            </a:r>
            <a:r>
              <a:rPr lang="en-US" sz="1200" b="0" i="0" strike="noStrike" dirty="0" err="1">
                <a:solidFill>
                  <a:srgbClr val="0645AD"/>
                </a:solidFill>
                <a:effectLst/>
                <a:latin typeface="Times New Roman" panose="02020603050405020304" pitchFamily="18" charset="0"/>
                <a:cs typeface="Times New Roman" panose="02020603050405020304" pitchFamily="18" charset="0"/>
                <a:hlinkClick r:id="rId5" tooltip="Bumi"/>
              </a:rPr>
              <a:t>bumi</a:t>
            </a:r>
            <a:endParaRPr lang="id-ID" sz="1200" b="0" i="0" strike="noStrike" dirty="0">
              <a:solidFill>
                <a:srgbClr val="0645AD"/>
              </a:solidFill>
              <a:effectLst/>
              <a:latin typeface="Times New Roman" panose="02020603050405020304" pitchFamily="18" charset="0"/>
              <a:cs typeface="Times New Roman" panose="02020603050405020304" pitchFamily="18" charset="0"/>
            </a:endParaRPr>
          </a:p>
          <a:p>
            <a:pPr>
              <a:lnSpc>
                <a:spcPct val="107000"/>
              </a:lnSpc>
              <a:spcAft>
                <a:spcPts val="800"/>
              </a:spcAft>
            </a:pPr>
            <a:endParaRPr lang="id-ID"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id-ID" sz="1200" dirty="0">
                <a:effectLst/>
                <a:latin typeface="Times New Roman" panose="02020603050405020304" pitchFamily="18" charset="0"/>
                <a:ea typeface="Calibri" panose="020F0502020204030204" pitchFamily="34" charset="0"/>
                <a:cs typeface="Times New Roman" panose="02020603050405020304" pitchFamily="18" charset="0"/>
              </a:rPr>
              <a:t>Apakah Non-muslim adalah Kafir?: https://www.eramuslim.com/peradaban/pemikiran-islam/kafir-atau-non-muslim-sebutan-quran-untuk-yang-bukan-muslim-tamat.htm#.YXURFRpBzFg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Connector 19"/>
          <p:cNvCxnSpPr/>
          <p:nvPr/>
        </p:nvCxnSpPr>
        <p:spPr>
          <a:xfrm>
            <a:off x="6582410" y="776605"/>
            <a:ext cx="1556385" cy="635"/>
          </a:xfrm>
          <a:prstGeom prst="line">
            <a:avLst/>
          </a:prstGeom>
          <a:ln>
            <a:solidFill>
              <a:srgbClr val="3383AC"/>
            </a:solidFill>
          </a:ln>
        </p:spPr>
        <p:style>
          <a:lnRef idx="1">
            <a:schemeClr val="accent1"/>
          </a:lnRef>
          <a:fillRef idx="0">
            <a:schemeClr val="accent1"/>
          </a:fillRef>
          <a:effectRef idx="0">
            <a:schemeClr val="accent1"/>
          </a:effectRef>
          <a:fontRef idx="minor">
            <a:schemeClr val="tx1"/>
          </a:fontRef>
        </p:style>
      </p:cxnSp>
      <p:cxnSp>
        <p:nvCxnSpPr>
          <p:cNvPr id="2" name="Straight Connector 1"/>
          <p:cNvCxnSpPr/>
          <p:nvPr/>
        </p:nvCxnSpPr>
        <p:spPr>
          <a:xfrm flipV="1">
            <a:off x="7429500" y="776605"/>
            <a:ext cx="1341120" cy="635"/>
          </a:xfrm>
          <a:prstGeom prst="line">
            <a:avLst/>
          </a:prstGeom>
          <a:ln>
            <a:solidFill>
              <a:srgbClr val="3383AC"/>
            </a:solidFill>
          </a:ln>
        </p:spPr>
        <p:style>
          <a:lnRef idx="1">
            <a:schemeClr val="accent1"/>
          </a:lnRef>
          <a:fillRef idx="0">
            <a:schemeClr val="accent1"/>
          </a:fillRef>
          <a:effectRef idx="0">
            <a:schemeClr val="accent1"/>
          </a:effectRef>
          <a:fontRef idx="minor">
            <a:schemeClr val="tx1"/>
          </a:fontRef>
        </p:style>
      </p:cxnSp>
      <p:pic>
        <p:nvPicPr>
          <p:cNvPr id="7" name="Picture 6" descr="volunteers-design-concept-vector-detailed-character-volunteer-woman-volunteer-man-volunteer-helping-elderly-people-72539675-removebg-preview"/>
          <p:cNvPicPr>
            <a:picLocks noChangeAspect="1"/>
          </p:cNvPicPr>
          <p:nvPr/>
        </p:nvPicPr>
        <p:blipFill>
          <a:blip r:embed="rId6"/>
          <a:srcRect b="51317"/>
          <a:stretch>
            <a:fillRect/>
          </a:stretch>
        </p:blipFill>
        <p:spPr>
          <a:xfrm>
            <a:off x="1403350" y="4441825"/>
            <a:ext cx="2940685" cy="1537970"/>
          </a:xfrm>
          <a:prstGeom prst="rect">
            <a:avLst/>
          </a:prstGeom>
        </p:spPr>
      </p:pic>
      <p:pic>
        <p:nvPicPr>
          <p:cNvPr id="10" name="Picture 9" descr="volunteers-design-concept-vector-detailed-character-volunteer-woman-volunteer-man-volunteer-helping-elderly-people-72539675-removebg-preview"/>
          <p:cNvPicPr>
            <a:picLocks noChangeAspect="1"/>
          </p:cNvPicPr>
          <p:nvPr/>
        </p:nvPicPr>
        <p:blipFill>
          <a:blip r:embed="rId6"/>
          <a:srcRect t="49195"/>
          <a:stretch>
            <a:fillRect/>
          </a:stretch>
        </p:blipFill>
        <p:spPr>
          <a:xfrm>
            <a:off x="2940685" y="4574540"/>
            <a:ext cx="2785745" cy="1520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left)">
                                      <p:cBhvr>
                                        <p:cTn id="8" dur="500"/>
                                        <p:tgtEl>
                                          <p:spTgt spid="20"/>
                                        </p:tgtEl>
                                      </p:cBhvr>
                                    </p:animEffect>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09"/>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Non-Muslim</a:t>
            </a:r>
          </a:p>
        </p:txBody>
      </p:sp>
      <p:sp>
        <p:nvSpPr>
          <p:cNvPr id="9" name="TextBox 8"/>
          <p:cNvSpPr txBox="1"/>
          <p:nvPr/>
        </p:nvSpPr>
        <p:spPr>
          <a:xfrm>
            <a:off x="629586" y="1262536"/>
            <a:ext cx="4886794" cy="3348355"/>
          </a:xfrm>
          <a:prstGeom prst="rect">
            <a:avLst/>
          </a:prstGeom>
          <a:noFill/>
        </p:spPr>
        <p:txBody>
          <a:bodyPr wrap="square" rtlCol="0">
            <a:spAutoFit/>
          </a:bodyPr>
          <a:lstStyle/>
          <a:p>
            <a:pPr algn="just">
              <a:lnSpc>
                <a:spcPct val="107000"/>
              </a:lnSpc>
              <a:spcAft>
                <a:spcPts val="800"/>
              </a:spcAft>
            </a:pP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Non-muslim terbagi menjadi beberapa kelompok: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Kafir harbi</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atau kafir muharib, yaitu orang kafir yang berada dalam peperangan dan permusuhan terhadap kaum muslimin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Kafir dzimmi</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yaitu orang kafir yang hidup di tengah kaum muslimin di bawah pemerintah muslim dan mereka membayar jizyah setiap tahun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Kafir mu’ahhad</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yaitu orang kafir yang sedang berada dalam perjanjian dengan kaum muslimin dalam jangka waktu tertentu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Kafir musta’man</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yaitu orang kafir yang dijamin keamanannya oleh kaum muslimin</a:t>
            </a:r>
          </a:p>
        </p:txBody>
      </p:sp>
      <p:sp>
        <p:nvSpPr>
          <p:cNvPr id="11" name="TextBox 10"/>
          <p:cNvSpPr txBox="1"/>
          <p:nvPr/>
        </p:nvSpPr>
        <p:spPr>
          <a:xfrm>
            <a:off x="6410793" y="1262536"/>
            <a:ext cx="4886794" cy="2559685"/>
          </a:xfrm>
          <a:prstGeom prst="rect">
            <a:avLst/>
          </a:prstGeom>
          <a:noFill/>
        </p:spPr>
        <p:txBody>
          <a:bodyPr wrap="square" rtlCol="0">
            <a:spAutoFit/>
          </a:bodyPr>
          <a:lstStyle/>
          <a:p>
            <a:pPr algn="just">
              <a:lnSpc>
                <a:spcPct val="107000"/>
              </a:lnSpc>
              <a:spcAft>
                <a:spcPts val="800"/>
              </a:spcAft>
            </a:pP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Masing-masing jenis orang kafir ini memiliki hukum dan sikap yang berbeda-beda. Namun...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Ibnu ‘Abbas radhiallahu’anhuma menjelaskan: “Dahulu kaum musyrikin terhadap Nabi shallallahu’alaihi wasallam dan kaum mukminin, mereka </a:t>
            </a: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terbagi menjadi 2 kelompok</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musyrikin ahlul harbi</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mereka memerangi kami dan kami memerangi mereka dan </a:t>
            </a:r>
            <a:r>
              <a:rPr lang="id-ID" sz="1600" b="1" dirty="0">
                <a:effectLst/>
                <a:latin typeface="Times New Roman" panose="02020603050405020304" pitchFamily="18" charset="0"/>
                <a:ea typeface="Calibri" panose="020F0502020204030204" pitchFamily="34" charset="0"/>
                <a:cs typeface="Times New Roman" panose="02020603050405020304" pitchFamily="18" charset="0"/>
              </a:rPr>
              <a:t>musyrikin ahlul ‘ahdi</a:t>
            </a: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 mereka tidak memerangi kami dan kami tidak memerangi mereka” (HR. Bukhari).</a:t>
            </a:r>
          </a:p>
        </p:txBody>
      </p:sp>
      <p:pic>
        <p:nvPicPr>
          <p:cNvPr id="2" name="Picture 1" descr="aerge-removebg-preview"/>
          <p:cNvPicPr>
            <a:picLocks noChangeAspect="1"/>
          </p:cNvPicPr>
          <p:nvPr/>
        </p:nvPicPr>
        <p:blipFill>
          <a:blip r:embed="rId3"/>
          <a:stretch>
            <a:fillRect/>
          </a:stretch>
        </p:blipFill>
        <p:spPr>
          <a:xfrm>
            <a:off x="1165225" y="4777105"/>
            <a:ext cx="1920240" cy="1326515"/>
          </a:xfrm>
          <a:prstGeom prst="rect">
            <a:avLst/>
          </a:prstGeom>
        </p:spPr>
      </p:pic>
      <p:pic>
        <p:nvPicPr>
          <p:cNvPr id="6" name="Picture 5" descr="flat-multiracial-group-people_52683-19066-removebg-preview"/>
          <p:cNvPicPr>
            <a:picLocks noChangeAspect="1"/>
          </p:cNvPicPr>
          <p:nvPr/>
        </p:nvPicPr>
        <p:blipFill>
          <a:blip r:embed="rId4"/>
          <a:stretch>
            <a:fillRect/>
          </a:stretch>
        </p:blipFill>
        <p:spPr>
          <a:xfrm>
            <a:off x="3329940" y="4777105"/>
            <a:ext cx="2536190" cy="1691005"/>
          </a:xfrm>
          <a:prstGeom prst="rect">
            <a:avLst/>
          </a:prstGeom>
        </p:spPr>
      </p:pic>
      <p:sp>
        <p:nvSpPr>
          <p:cNvPr id="10" name="Text Box 9"/>
          <p:cNvSpPr txBox="1"/>
          <p:nvPr/>
        </p:nvSpPr>
        <p:spPr>
          <a:xfrm>
            <a:off x="1148715" y="6156960"/>
            <a:ext cx="4641850" cy="306705"/>
          </a:xfrm>
          <a:prstGeom prst="rect">
            <a:avLst/>
          </a:prstGeom>
          <a:noFill/>
        </p:spPr>
        <p:txBody>
          <a:bodyPr wrap="square" rtlCol="0" anchor="t">
            <a:spAutoFit/>
          </a:bodyPr>
          <a:lstStyle/>
          <a:p>
            <a:pPr algn="l"/>
            <a:r>
              <a:rPr lang="id-ID" sz="1400" dirty="0">
                <a:effectLst/>
                <a:latin typeface="Times New Roman" panose="02020603050405020304" pitchFamily="18" charset="0"/>
                <a:ea typeface="Calibri" panose="020F0502020204030204" pitchFamily="34" charset="0"/>
                <a:cs typeface="Times New Roman" panose="02020603050405020304" pitchFamily="18" charset="0"/>
                <a:sym typeface="+mn-ea"/>
              </a:rPr>
              <a:t>   musyrikin ahlul harbi                     musyrikin ahlul ‘ahdi</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p:tgtEl>
                                          <p:spTgt spid="11"/>
                                        </p:tgtEl>
                                        <p:attrNameLst>
                                          <p:attrName>ppt_x</p:attrName>
                                        </p:attrNameLst>
                                      </p:cBhvr>
                                      <p:tavLst>
                                        <p:tav tm="0">
                                          <p:val>
                                            <p:strVal val="#ppt_x+#ppt_w*1.125000"/>
                                          </p:val>
                                        </p:tav>
                                        <p:tav tm="100000">
                                          <p:val>
                                            <p:strVal val="#ppt_x"/>
                                          </p:val>
                                        </p:tav>
                                      </p:tavLst>
                                    </p:anim>
                                    <p:animEffect transition="in" filter="wipe(left)">
                                      <p:cBhvr>
                                        <p:cTn id="19" dur="500"/>
                                        <p:tgtEl>
                                          <p:spTgt spid="11"/>
                                        </p:tgtEl>
                                      </p:cBhvr>
                                    </p:animEffect>
                                  </p:childTnLst>
                                </p:cTn>
                              </p:par>
                            </p:childTnLst>
                          </p:cTn>
                        </p:par>
                        <p:par>
                          <p:cTn id="20" fill="hold">
                            <p:stCondLst>
                              <p:cond delay="5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par>
                          <p:cTn id="25" fill="hold">
                            <p:stCondLst>
                              <p:cond delay="1000"/>
                            </p:stCondLst>
                            <p:childTnLst>
                              <p:par>
                                <p:cTn id="26" presetID="1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ppt_y</p:attrName>
                                        </p:attrNameLst>
                                      </p:cBhvr>
                                      <p:tavLst>
                                        <p:tav tm="0">
                                          <p:val>
                                            <p:strVal val="#ppt_y+#ppt_h*1.125000"/>
                                          </p:val>
                                        </p:tav>
                                        <p:tav tm="100000">
                                          <p:val>
                                            <p:strVal val="#ppt_y"/>
                                          </p:val>
                                        </p:tav>
                                      </p:tavLst>
                                    </p:anim>
                                    <p:animEffect transition="in" filter="wipe(up)">
                                      <p:cBhvr>
                                        <p:cTn id="29" dur="500"/>
                                        <p:tgtEl>
                                          <p:spTgt spid="6"/>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09"/>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Batas Toleransi Terhadap Orang Non-Muslim</a:t>
            </a:r>
          </a:p>
        </p:txBody>
      </p:sp>
      <p:sp>
        <p:nvSpPr>
          <p:cNvPr id="9" name="TextBox 8"/>
          <p:cNvSpPr txBox="1"/>
          <p:nvPr/>
        </p:nvSpPr>
        <p:spPr>
          <a:xfrm>
            <a:off x="629586" y="1262536"/>
            <a:ext cx="10867870" cy="1200329"/>
          </a:xfrm>
          <a:prstGeom prst="rect">
            <a:avLst/>
          </a:prstGeom>
          <a:solidFill>
            <a:srgbClr val="D5E5F2"/>
          </a:solidFill>
        </p:spPr>
        <p:txBody>
          <a:bodyPr wrap="square" rtlCol="0">
            <a:spAutoFit/>
          </a:bodyPr>
          <a:lstStyle/>
          <a:p>
            <a:r>
              <a:rPr lang="id-ID" sz="1800" dirty="0">
                <a:effectLst/>
                <a:latin typeface="Times New Roman" panose="02020603050405020304" pitchFamily="18" charset="0"/>
                <a:ea typeface="Calibri" panose="020F0502020204030204" pitchFamily="34" charset="0"/>
              </a:rPr>
              <a:t>Toleransi tentu ada batasannya. Dalam hal </a:t>
            </a:r>
            <a:r>
              <a:rPr lang="id-ID" sz="1800" b="1" dirty="0">
                <a:effectLst/>
                <a:latin typeface="Times New Roman" panose="02020603050405020304" pitchFamily="18" charset="0"/>
                <a:ea typeface="Calibri" panose="020F0502020204030204" pitchFamily="34" charset="0"/>
              </a:rPr>
              <a:t>ibadah</a:t>
            </a:r>
            <a:r>
              <a:rPr lang="id-ID" sz="1800" dirty="0">
                <a:effectLst/>
                <a:latin typeface="Times New Roman" panose="02020603050405020304" pitchFamily="18" charset="0"/>
                <a:ea typeface="Calibri" panose="020F0502020204030204" pitchFamily="34" charset="0"/>
              </a:rPr>
              <a:t> dan </a:t>
            </a:r>
            <a:r>
              <a:rPr lang="id-ID" sz="1800" b="1" dirty="0">
                <a:effectLst/>
                <a:latin typeface="Times New Roman" panose="02020603050405020304" pitchFamily="18" charset="0"/>
                <a:ea typeface="Calibri" panose="020F0502020204030204" pitchFamily="34" charset="0"/>
              </a:rPr>
              <a:t>ideologi</a:t>
            </a:r>
            <a:r>
              <a:rPr lang="id-ID" sz="1800" dirty="0">
                <a:effectLst/>
                <a:latin typeface="Times New Roman" panose="02020603050405020304" pitchFamily="18" charset="0"/>
                <a:ea typeface="Calibri" panose="020F0502020204030204" pitchFamily="34" charset="0"/>
              </a:rPr>
              <a:t> tentu tidak ada ruang untuk toleransi. Bahkan jika kita mau jujur, </a:t>
            </a:r>
            <a:r>
              <a:rPr lang="id-ID" sz="1800" dirty="0">
                <a:effectLst/>
                <a:highlight>
                  <a:srgbClr val="FFFF00"/>
                </a:highlight>
                <a:latin typeface="Times New Roman" panose="02020603050405020304" pitchFamily="18" charset="0"/>
                <a:ea typeface="Calibri" panose="020F0502020204030204" pitchFamily="34" charset="0"/>
              </a:rPr>
              <a:t>seluruh agama tentu tidak memberi ruang kepada pemeluknya untuk meyakini aqidah agama lain</a:t>
            </a:r>
            <a:r>
              <a:rPr lang="id-ID" sz="1800" dirty="0">
                <a:effectLst/>
                <a:latin typeface="Times New Roman" panose="02020603050405020304" pitchFamily="18" charset="0"/>
                <a:ea typeface="Calibri" panose="020F0502020204030204" pitchFamily="34" charset="0"/>
              </a:rPr>
              <a:t>, atau beribadah dengan ibadah agama lain. Demikian pula Islam, bahkan bagi kaum muslimin telah jelas termaktub dalam Al Qur’an: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l-Kafirun">
            <a:hlinkClick r:id="" action="ppaction://media"/>
          </p:cNvPr>
          <p:cNvPicPr>
            <a:picLocks noChangeAspect="1"/>
          </p:cNvPicPr>
          <p:nvPr>
            <a:audioFile r:link="rId1"/>
            <p:extLst>
              <p:ext uri="{DAA4B4D4-6D71-4841-9C94-3DE7FCFB9230}">
                <p14:media xmlns:p14="http://schemas.microsoft.com/office/powerpoint/2010/main" r:embed="rId2">
                  <p14:trim/>
                </p14:media>
              </p:ext>
            </p:extLst>
          </p:nvPr>
        </p:nvPicPr>
        <p:blipFill>
          <a:blip r:embed="rId5"/>
          <a:stretch>
            <a:fillRect/>
          </a:stretch>
        </p:blipFill>
        <p:spPr>
          <a:xfrm>
            <a:off x="11493155" y="3010027"/>
            <a:ext cx="318552" cy="318552"/>
          </a:xfrm>
          <a:prstGeom prst="rect">
            <a:avLst/>
          </a:prstGeom>
          <a:effectLst>
            <a:outerShdw blurRad="50800" dist="50800" dir="5400000" algn="ctr" rotWithShape="0">
              <a:srgbClr val="D5E5F2"/>
            </a:outerShdw>
          </a:effectLst>
        </p:spPr>
      </p:pic>
      <p:sp>
        <p:nvSpPr>
          <p:cNvPr id="10" name="TextBox 9"/>
          <p:cNvSpPr txBox="1"/>
          <p:nvPr/>
        </p:nvSpPr>
        <p:spPr>
          <a:xfrm>
            <a:off x="5044440" y="2955925"/>
            <a:ext cx="6452870" cy="891540"/>
          </a:xfrm>
          <a:prstGeom prst="rect">
            <a:avLst/>
          </a:prstGeom>
          <a:solidFill>
            <a:srgbClr val="D5E5F2"/>
          </a:solidFill>
        </p:spPr>
        <p:txBody>
          <a:bodyPr wrap="square" rtlCol="0">
            <a:spAutoFit/>
          </a:bodyPr>
          <a:lstStyle/>
          <a:p>
            <a:pPr algn="r"/>
            <a:endParaRPr lang="ar-AE" sz="2000" b="0" i="0" dirty="0">
              <a:solidFill>
                <a:srgbClr val="222222"/>
              </a:solidFill>
              <a:effectLst/>
              <a:latin typeface="Times New Roman" panose="02020603050405020304" pitchFamily="18" charset="0"/>
              <a:cs typeface="Times New Roman" panose="02020603050405020304" pitchFamily="18" charset="0"/>
            </a:endParaRPr>
          </a:p>
          <a:p>
            <a:pPr algn="r"/>
            <a:endParaRPr lang="id-ID" sz="1600" b="0" i="1" dirty="0">
              <a:solidFill>
                <a:srgbClr val="222222"/>
              </a:solidFill>
              <a:effectLst/>
              <a:latin typeface="Times New Roman" panose="02020603050405020304" pitchFamily="18" charset="0"/>
              <a:cs typeface="Times New Roman" panose="02020603050405020304" pitchFamily="18" charset="0"/>
            </a:endParaRPr>
          </a:p>
          <a:p>
            <a:pPr algn="r"/>
            <a:r>
              <a:rPr lang="id-ID" altLang="en-US" sz="1600" b="0" i="1" dirty="0" err="1">
                <a:solidFill>
                  <a:srgbClr val="222222"/>
                </a:solidFill>
                <a:effectLst/>
                <a:latin typeface="Times New Roman" panose="02020603050405020304" pitchFamily="18" charset="0"/>
                <a:cs typeface="Times New Roman" panose="02020603050405020304" pitchFamily="18" charset="0"/>
              </a:rPr>
              <a:t>“</a:t>
            </a:r>
            <a:r>
              <a:rPr lang="en-US" sz="1600" b="0" i="1" dirty="0" err="1">
                <a:solidFill>
                  <a:srgbClr val="222222"/>
                </a:solidFill>
                <a:effectLst/>
                <a:latin typeface="Times New Roman" panose="02020603050405020304" pitchFamily="18" charset="0"/>
                <a:cs typeface="Times New Roman" panose="02020603050405020304" pitchFamily="18" charset="0"/>
              </a:rPr>
              <a:t>Untukmu</a:t>
            </a:r>
            <a:r>
              <a:rPr lang="en-US" sz="1600" b="0" i="1" dirty="0">
                <a:solidFill>
                  <a:srgbClr val="222222"/>
                </a:solidFill>
                <a:effectLst/>
                <a:latin typeface="Times New Roman" panose="02020603050405020304" pitchFamily="18" charset="0"/>
                <a:cs typeface="Times New Roman" panose="02020603050405020304" pitchFamily="18" charset="0"/>
              </a:rPr>
              <a:t> </a:t>
            </a:r>
            <a:r>
              <a:rPr lang="en-US" sz="1600" b="0" i="1" dirty="0" err="1">
                <a:solidFill>
                  <a:srgbClr val="222222"/>
                </a:solidFill>
                <a:effectLst/>
                <a:latin typeface="Times New Roman" panose="02020603050405020304" pitchFamily="18" charset="0"/>
                <a:cs typeface="Times New Roman" panose="02020603050405020304" pitchFamily="18" charset="0"/>
              </a:rPr>
              <a:t>agamamu</a:t>
            </a:r>
            <a:r>
              <a:rPr lang="en-US" sz="1600" b="0" i="1" dirty="0">
                <a:solidFill>
                  <a:srgbClr val="222222"/>
                </a:solidFill>
                <a:effectLst/>
                <a:latin typeface="Times New Roman" panose="02020603050405020304" pitchFamily="18" charset="0"/>
                <a:cs typeface="Times New Roman" panose="02020603050405020304" pitchFamily="18" charset="0"/>
              </a:rPr>
              <a:t>, dan </a:t>
            </a:r>
            <a:r>
              <a:rPr lang="en-US" sz="1600" b="0" i="1" dirty="0" err="1">
                <a:solidFill>
                  <a:srgbClr val="222222"/>
                </a:solidFill>
                <a:effectLst/>
                <a:latin typeface="Times New Roman" panose="02020603050405020304" pitchFamily="18" charset="0"/>
                <a:cs typeface="Times New Roman" panose="02020603050405020304" pitchFamily="18" charset="0"/>
              </a:rPr>
              <a:t>untukkulah</a:t>
            </a:r>
            <a:r>
              <a:rPr lang="en-US" sz="1600" b="0" i="1" dirty="0">
                <a:solidFill>
                  <a:srgbClr val="222222"/>
                </a:solidFill>
                <a:effectLst/>
                <a:latin typeface="Times New Roman" panose="02020603050405020304" pitchFamily="18" charset="0"/>
                <a:cs typeface="Times New Roman" panose="02020603050405020304" pitchFamily="18" charset="0"/>
              </a:rPr>
              <a:t>, </a:t>
            </a:r>
            <a:r>
              <a:rPr lang="en-US" sz="1600" b="0" i="1" dirty="0" err="1">
                <a:solidFill>
                  <a:srgbClr val="222222"/>
                </a:solidFill>
                <a:effectLst/>
                <a:latin typeface="Times New Roman" panose="02020603050405020304" pitchFamily="18" charset="0"/>
                <a:cs typeface="Times New Roman" panose="02020603050405020304" pitchFamily="18" charset="0"/>
              </a:rPr>
              <a:t>agamaku</a:t>
            </a:r>
            <a:r>
              <a:rPr lang="en-US" sz="1600" b="0" i="0" dirty="0">
                <a:solidFill>
                  <a:srgbClr val="222222"/>
                </a:solidFill>
                <a:effectLst/>
                <a:latin typeface="Times New Roman" panose="02020603050405020304" pitchFamily="18" charset="0"/>
                <a:cs typeface="Times New Roman" panose="02020603050405020304" pitchFamily="18" charset="0"/>
              </a:rPr>
              <a:t>.</a:t>
            </a:r>
            <a:r>
              <a:rPr lang="id-ID" altLang="en-US" sz="1600" b="0" i="0" dirty="0">
                <a:solidFill>
                  <a:srgbClr val="222222"/>
                </a:solidFill>
                <a:effectLst/>
                <a:latin typeface="Times New Roman" panose="02020603050405020304" pitchFamily="18" charset="0"/>
                <a:cs typeface="Times New Roman" panose="02020603050405020304" pitchFamily="18" charset="0"/>
              </a:rPr>
              <a:t>”</a:t>
            </a:r>
            <a:r>
              <a:rPr lang="en-US" sz="1600" b="0" i="0" dirty="0">
                <a:solidFill>
                  <a:srgbClr val="222222"/>
                </a:solidFill>
                <a:effectLst/>
                <a:latin typeface="Times New Roman" panose="02020603050405020304" pitchFamily="18" charset="0"/>
                <a:cs typeface="Times New Roman" panose="02020603050405020304" pitchFamily="18" charset="0"/>
              </a:rPr>
              <a:t> (QS Al </a:t>
            </a:r>
            <a:r>
              <a:rPr lang="en-US" sz="1600" b="0" i="0" dirty="0" err="1">
                <a:solidFill>
                  <a:srgbClr val="222222"/>
                </a:solidFill>
                <a:effectLst/>
                <a:latin typeface="Times New Roman" panose="02020603050405020304" pitchFamily="18" charset="0"/>
                <a:cs typeface="Times New Roman" panose="02020603050405020304" pitchFamily="18" charset="0"/>
              </a:rPr>
              <a:t>Kafirun</a:t>
            </a:r>
            <a:r>
              <a:rPr lang="en-US" sz="1600" b="0" i="0" dirty="0">
                <a:solidFill>
                  <a:srgbClr val="222222"/>
                </a:solidFill>
                <a:effectLst/>
                <a:latin typeface="Times New Roman" panose="02020603050405020304" pitchFamily="18" charset="0"/>
                <a:cs typeface="Times New Roman" panose="02020603050405020304" pitchFamily="18" charset="0"/>
              </a:rPr>
              <a:t>: 6)</a:t>
            </a:r>
          </a:p>
        </p:txBody>
      </p:sp>
      <p:pic>
        <p:nvPicPr>
          <p:cNvPr id="13" name="Picture 12" descr="th__23_-removebg-preview"/>
          <p:cNvPicPr>
            <a:picLocks noChangeAspect="1"/>
          </p:cNvPicPr>
          <p:nvPr/>
        </p:nvPicPr>
        <p:blipFill>
          <a:blip r:embed="rId6"/>
          <a:stretch>
            <a:fillRect/>
          </a:stretch>
        </p:blipFill>
        <p:spPr>
          <a:xfrm>
            <a:off x="9545320" y="2884170"/>
            <a:ext cx="1951990" cy="607695"/>
          </a:xfrm>
          <a:prstGeom prst="rect">
            <a:avLst/>
          </a:prstGeom>
        </p:spPr>
      </p:pic>
      <p:pic>
        <p:nvPicPr>
          <p:cNvPr id="14" name="Picture 13" descr="world-religions-buildings-isometric-icons-set_1284-19037-removebg-preview"/>
          <p:cNvPicPr>
            <a:picLocks noChangeAspect="1"/>
          </p:cNvPicPr>
          <p:nvPr/>
        </p:nvPicPr>
        <p:blipFill>
          <a:blip r:embed="rId7"/>
          <a:stretch>
            <a:fillRect/>
          </a:stretch>
        </p:blipFill>
        <p:spPr>
          <a:xfrm>
            <a:off x="899795" y="2785110"/>
            <a:ext cx="3773170" cy="377317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par>
                          <p:cTn id="24" fill="hold">
                            <p:stCondLst>
                              <p:cond delay="2000"/>
                            </p:stCondLst>
                            <p:childTnLst>
                              <p:par>
                                <p:cTn id="25" presetID="1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down)">
                                      <p:cBhvr>
                                        <p:cTn id="28" dur="500"/>
                                        <p:tgtEl>
                                          <p:spTgt spid="10"/>
                                        </p:tgtEl>
                                      </p:cBhvr>
                                    </p:animEffect>
                                  </p:childTnLst>
                                </p:cTn>
                              </p:par>
                            </p:childTnLst>
                          </p:cTn>
                        </p:par>
                        <p:par>
                          <p:cTn id="29" fill="hold">
                            <p:stCondLst>
                              <p:cond delay="2500"/>
                            </p:stCondLst>
                            <p:childTnLst>
                              <p:par>
                                <p:cTn id="30" presetID="4" presetClass="entr" presetSubtype="32"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ou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bldLst>
      <p:bldP spid="8"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3756454"/>
            <a:ext cx="12192000" cy="3101546"/>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125727" y="1739039"/>
            <a:ext cx="5078629" cy="2017414"/>
          </a:xfrm>
          <a:prstGeom prst="rect">
            <a:avLst/>
          </a:prstGeom>
        </p:spPr>
      </p:pic>
      <p:sp>
        <p:nvSpPr>
          <p:cNvPr id="11" name="TextBox 10"/>
          <p:cNvSpPr txBox="1"/>
          <p:nvPr/>
        </p:nvSpPr>
        <p:spPr>
          <a:xfrm>
            <a:off x="4942704" y="3860677"/>
            <a:ext cx="6956854" cy="707886"/>
          </a:xfrm>
          <a:prstGeom prst="rect">
            <a:avLst/>
          </a:prstGeom>
          <a:noFill/>
        </p:spPr>
        <p:txBody>
          <a:bodyPr wrap="square" rtlCol="0">
            <a:spAutoFit/>
          </a:bodyPr>
          <a:lstStyle/>
          <a:p>
            <a:pPr algn="r"/>
            <a:r>
              <a:rPr lang="id-ID" sz="4000" dirty="0">
                <a:solidFill>
                  <a:schemeClr val="bg1"/>
                </a:solidFill>
                <a:latin typeface="Calibri" panose="020F0502020204030204" pitchFamily="34" charset="0"/>
                <a:cs typeface="Calibri" panose="020F0502020204030204" pitchFamily="34" charset="0"/>
              </a:rPr>
              <a:t>Batasan Urusan Ibadah</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8"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Tidak Boleh Ikut Serta Dalam Urusan Ibadah</a:t>
            </a:r>
          </a:p>
          <a:p>
            <a:pPr marL="0" indent="0" algn="ctr">
              <a:buNone/>
            </a:pPr>
            <a:r>
              <a:rPr lang="id-ID" sz="3200" b="1" dirty="0">
                <a:latin typeface="Times New Roman" panose="02020603050405020304" pitchFamily="18" charset="0"/>
                <a:cs typeface="Times New Roman" panose="02020603050405020304" pitchFamily="18" charset="0"/>
              </a:rPr>
              <a:t>Ritual Non-Muslim</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29586" y="1607309"/>
            <a:ext cx="10867870" cy="2193925"/>
          </a:xfrm>
          <a:prstGeom prst="rect">
            <a:avLst/>
          </a:prstGeom>
          <a:noFill/>
        </p:spPr>
        <p:txBody>
          <a:bodyPr wrap="square" rtlCol="0">
            <a:spAutoFit/>
          </a:bodyPr>
          <a:lstStyle/>
          <a:p>
            <a:pPr algn="just">
              <a:lnSpc>
                <a:spcPct val="107000"/>
              </a:lnSpc>
              <a:spcAft>
                <a:spcPts val="800"/>
              </a:spcAft>
            </a:pP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Tidak dihalalkan bagi seorang muslim untuk mengikuti perayaan keagamaannya orang kafir, dan tidak boleh mengucapkan selamat kepada mereka dengan alasan apapun, karena inilah perayaan terberat yang mengandung dosa, karena bisa jadi akan menjadikan pelakunya menjadi kafir.</a:t>
            </a:r>
            <a:endParaRPr lang="id-ID"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600" dirty="0">
                <a:effectLst/>
                <a:latin typeface="Times New Roman" panose="02020603050405020304" pitchFamily="18" charset="0"/>
                <a:ea typeface="Calibri" panose="020F0502020204030204" pitchFamily="34" charset="0"/>
                <a:cs typeface="Times New Roman" panose="02020603050405020304" pitchFamily="18" charset="0"/>
              </a:rPr>
              <a:t>Sebagimana Rasulullah SAW pernah bersabda, “Barang siapa yang menyerupai suatu kaum, maka ia termasuk golongan mereka”.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id-ID" sz="16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700" i="1" dirty="0">
                <a:effectLst/>
                <a:latin typeface="Times New Roman" panose="02020603050405020304" pitchFamily="18" charset="0"/>
                <a:ea typeface="Calibri" panose="020F0502020204030204" pitchFamily="34" charset="0"/>
                <a:cs typeface="Times New Roman" panose="02020603050405020304" pitchFamily="18" charset="0"/>
              </a:rPr>
              <a:t> </a:t>
            </a:r>
            <a:endParaRPr lang="id-ID" sz="16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id-ID" sz="16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Al-Isra ayat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5106" y="3064959"/>
            <a:ext cx="298217" cy="298217"/>
          </a:xfrm>
          <a:prstGeom prst="rect">
            <a:avLst/>
          </a:prstGeom>
        </p:spPr>
      </p:pic>
      <p:pic>
        <p:nvPicPr>
          <p:cNvPr id="6" name="Picture 5" descr="al-isra-36-removebg-preview"/>
          <p:cNvPicPr>
            <a:picLocks noChangeAspect="1"/>
          </p:cNvPicPr>
          <p:nvPr/>
        </p:nvPicPr>
        <p:blipFill>
          <a:blip r:embed="rId6"/>
          <a:srcRect b="48333"/>
          <a:stretch>
            <a:fillRect/>
          </a:stretch>
        </p:blipFill>
        <p:spPr>
          <a:xfrm>
            <a:off x="6711950" y="3065145"/>
            <a:ext cx="4714240" cy="433070"/>
          </a:xfrm>
          <a:prstGeom prst="rect">
            <a:avLst/>
          </a:prstGeom>
        </p:spPr>
      </p:pic>
      <p:pic>
        <p:nvPicPr>
          <p:cNvPr id="107" name="Picture 106" descr="al-isra-36-removebg-preview"/>
          <p:cNvPicPr>
            <a:picLocks noChangeAspect="1"/>
          </p:cNvPicPr>
          <p:nvPr/>
        </p:nvPicPr>
        <p:blipFill>
          <a:blip r:embed="rId6"/>
          <a:srcRect l="67161" t="41894"/>
          <a:stretch>
            <a:fillRect/>
          </a:stretch>
        </p:blipFill>
        <p:spPr>
          <a:xfrm>
            <a:off x="5180330" y="2977515"/>
            <a:ext cx="1548130" cy="487045"/>
          </a:xfrm>
          <a:prstGeom prst="rect">
            <a:avLst/>
          </a:prstGeom>
        </p:spPr>
      </p:pic>
      <p:sp>
        <p:nvSpPr>
          <p:cNvPr id="108" name="Text Box 107"/>
          <p:cNvSpPr txBox="1"/>
          <p:nvPr/>
        </p:nvSpPr>
        <p:spPr>
          <a:xfrm>
            <a:off x="629920" y="3498215"/>
            <a:ext cx="10796270" cy="617220"/>
          </a:xfrm>
          <a:prstGeom prst="rect">
            <a:avLst/>
          </a:prstGeom>
          <a:noFill/>
        </p:spPr>
        <p:txBody>
          <a:bodyPr wrap="square" rtlCol="0" anchor="t">
            <a:spAutoFit/>
          </a:bodyPr>
          <a:lstStyle/>
          <a:p>
            <a:pPr algn="just">
              <a:lnSpc>
                <a:spcPct val="107000"/>
              </a:lnSpc>
              <a:spcAft>
                <a:spcPts val="800"/>
              </a:spcAft>
            </a:pPr>
            <a:r>
              <a:rPr lang="id-ID"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Dan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janganlah</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kamu</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mengikuti</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apa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yang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kamu</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tidak</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mempunyai</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pengetahuan</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tentangnya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Sesungguhnya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pendengaran</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penglihatan</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dan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hati</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semuanya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itu</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akan</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diminta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pertanggungan</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jawabnya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id-ID"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(QS. Al-</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sym typeface="+mn-ea"/>
              </a:rPr>
              <a:t>Isra</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sym typeface="+mn-ea"/>
              </a:rPr>
              <a:t>' : 36)</a:t>
            </a:r>
          </a:p>
        </p:txBody>
      </p:sp>
      <p:pic>
        <p:nvPicPr>
          <p:cNvPr id="109" name="Picture 108" descr="hstrh-removebg-preview"/>
          <p:cNvPicPr>
            <a:picLocks noChangeAspect="1"/>
          </p:cNvPicPr>
          <p:nvPr/>
        </p:nvPicPr>
        <p:blipFill>
          <a:blip r:embed="rId7"/>
          <a:stretch>
            <a:fillRect/>
          </a:stretch>
        </p:blipFill>
        <p:spPr>
          <a:xfrm>
            <a:off x="1283335" y="4265295"/>
            <a:ext cx="3086735" cy="214376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p:tgtEl>
                                          <p:spTgt spid="107"/>
                                        </p:tgtEl>
                                        <p:attrNameLst>
                                          <p:attrName>ppt_y</p:attrName>
                                        </p:attrNameLst>
                                      </p:cBhvr>
                                      <p:tavLst>
                                        <p:tav tm="0">
                                          <p:val>
                                            <p:strVal val="#ppt_y+#ppt_h*1.125000"/>
                                          </p:val>
                                        </p:tav>
                                        <p:tav tm="100000">
                                          <p:val>
                                            <p:strVal val="#ppt_y"/>
                                          </p:val>
                                        </p:tav>
                                      </p:tavLst>
                                    </p:anim>
                                    <p:animEffect transition="in" filter="wipe(up)">
                                      <p:cBhvr>
                                        <p:cTn id="22" dur="500"/>
                                        <p:tgtEl>
                                          <p:spTgt spid="107"/>
                                        </p:tgtEl>
                                      </p:cBhvr>
                                    </p:animEffect>
                                  </p:childTnLst>
                                </p:cTn>
                              </p:par>
                            </p:childTnLst>
                          </p:cTn>
                        </p:par>
                        <p:par>
                          <p:cTn id="23" fill="hold">
                            <p:stCondLst>
                              <p:cond delay="1500"/>
                            </p:stCondLst>
                            <p:childTnLst>
                              <p:par>
                                <p:cTn id="24" presetID="1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ppt_x</p:attrName>
                                        </p:attrNameLst>
                                      </p:cBhvr>
                                      <p:tavLst>
                                        <p:tav tm="0">
                                          <p:val>
                                            <p:strVal val="#ppt_x-#ppt_w*1.125000"/>
                                          </p:val>
                                        </p:tav>
                                        <p:tav tm="100000">
                                          <p:val>
                                            <p:strVal val="#ppt_x"/>
                                          </p:val>
                                        </p:tav>
                                      </p:tavLst>
                                    </p:anim>
                                    <p:animEffect transition="in" filter="wipe(right)">
                                      <p:cBhvr>
                                        <p:cTn id="27" dur="500"/>
                                        <p:tgtEl>
                                          <p:spTgt spid="2"/>
                                        </p:tgtEl>
                                      </p:cBhvr>
                                    </p:animEffect>
                                  </p:childTnLst>
                                </p:cTn>
                              </p:par>
                            </p:childTnLst>
                          </p:cTn>
                        </p:par>
                        <p:par>
                          <p:cTn id="28" fill="hold">
                            <p:stCondLst>
                              <p:cond delay="2000"/>
                            </p:stCondLst>
                            <p:childTnLst>
                              <p:par>
                                <p:cTn id="29" presetID="12" presetClass="entr" presetSubtype="1" fill="hold" grpId="0" nodeType="afterEffect">
                                  <p:stCondLst>
                                    <p:cond delay="0"/>
                                  </p:stCondLst>
                                  <p:childTnLst>
                                    <p:set>
                                      <p:cBhvr>
                                        <p:cTn id="30" dur="1" fill="hold">
                                          <p:stCondLst>
                                            <p:cond delay="0"/>
                                          </p:stCondLst>
                                        </p:cTn>
                                        <p:tgtEl>
                                          <p:spTgt spid="108"/>
                                        </p:tgtEl>
                                        <p:attrNameLst>
                                          <p:attrName>style.visibility</p:attrName>
                                        </p:attrNameLst>
                                      </p:cBhvr>
                                      <p:to>
                                        <p:strVal val="visible"/>
                                      </p:to>
                                    </p:set>
                                    <p:anim calcmode="lin" valueType="num">
                                      <p:cBhvr additive="base">
                                        <p:cTn id="31" dur="500"/>
                                        <p:tgtEl>
                                          <p:spTgt spid="108"/>
                                        </p:tgtEl>
                                        <p:attrNameLst>
                                          <p:attrName>ppt_y</p:attrName>
                                        </p:attrNameLst>
                                      </p:cBhvr>
                                      <p:tavLst>
                                        <p:tav tm="0">
                                          <p:val>
                                            <p:strVal val="#ppt_y-#ppt_h*1.125000"/>
                                          </p:val>
                                        </p:tav>
                                        <p:tav tm="100000">
                                          <p:val>
                                            <p:strVal val="#ppt_y"/>
                                          </p:val>
                                        </p:tav>
                                      </p:tavLst>
                                    </p:anim>
                                    <p:animEffect transition="in" filter="wipe(down)">
                                      <p:cBhvr>
                                        <p:cTn id="32" dur="500"/>
                                        <p:tgtEl>
                                          <p:spTgt spid="108"/>
                                        </p:tgtEl>
                                      </p:cBhvr>
                                    </p:animEffect>
                                  </p:childTnLst>
                                </p:cTn>
                              </p:par>
                            </p:childTnLst>
                          </p:cTn>
                        </p:par>
                        <p:par>
                          <p:cTn id="33" fill="hold">
                            <p:stCondLst>
                              <p:cond delay="2500"/>
                            </p:stCondLst>
                            <p:childTnLst>
                              <p:par>
                                <p:cTn id="34" presetID="12" presetClass="entr" presetSubtype="4" fill="hold" nodeType="afterEffect">
                                  <p:stCondLst>
                                    <p:cond delay="0"/>
                                  </p:stCondLst>
                                  <p:childTnLst>
                                    <p:set>
                                      <p:cBhvr>
                                        <p:cTn id="35" dur="1" fill="hold">
                                          <p:stCondLst>
                                            <p:cond delay="0"/>
                                          </p:stCondLst>
                                        </p:cTn>
                                        <p:tgtEl>
                                          <p:spTgt spid="109"/>
                                        </p:tgtEl>
                                        <p:attrNameLst>
                                          <p:attrName>style.visibility</p:attrName>
                                        </p:attrNameLst>
                                      </p:cBhvr>
                                      <p:to>
                                        <p:strVal val="visible"/>
                                      </p:to>
                                    </p:set>
                                    <p:anim calcmode="lin" valueType="num">
                                      <p:cBhvr additive="base">
                                        <p:cTn id="36" dur="500"/>
                                        <p:tgtEl>
                                          <p:spTgt spid="109"/>
                                        </p:tgtEl>
                                        <p:attrNameLst>
                                          <p:attrName>ppt_y</p:attrName>
                                        </p:attrNameLst>
                                      </p:cBhvr>
                                      <p:tavLst>
                                        <p:tav tm="0">
                                          <p:val>
                                            <p:strVal val="#ppt_y+#ppt_h*1.125000"/>
                                          </p:val>
                                        </p:tav>
                                        <p:tav tm="100000">
                                          <p:val>
                                            <p:strVal val="#ppt_y"/>
                                          </p:val>
                                        </p:tav>
                                      </p:tavLst>
                                    </p:anim>
                                    <p:animEffect transition="in" filter="wipe(up)">
                                      <p:cBhvr>
                                        <p:cTn id="3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bldLst>
      <p:bldP spid="8" grpId="0"/>
      <p:bldP spid="9"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558098"/>
            <a:ext cx="12192000" cy="299901"/>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749914" y="4777031"/>
            <a:ext cx="4442085" cy="1764556"/>
          </a:xfrm>
          <a:prstGeom prst="rect">
            <a:avLst/>
          </a:prstGeom>
        </p:spPr>
      </p:pic>
      <p:sp>
        <p:nvSpPr>
          <p:cNvPr id="9" name="TextBox 8"/>
          <p:cNvSpPr txBox="1"/>
          <p:nvPr/>
        </p:nvSpPr>
        <p:spPr>
          <a:xfrm>
            <a:off x="629586" y="1607309"/>
            <a:ext cx="10867870" cy="2551211"/>
          </a:xfrm>
          <a:prstGeom prst="rect">
            <a:avLst/>
          </a:prstGeom>
          <a:noFill/>
        </p:spPr>
        <p:txBody>
          <a:bodyPr wrap="square" rtlCol="0">
            <a:spAutoFit/>
          </a:bodyPr>
          <a:lstStyle/>
          <a:p>
            <a:pPr algn="just">
              <a:lnSpc>
                <a:spcPct val="107000"/>
              </a:lnSpc>
              <a:spcAft>
                <a:spcPts val="800"/>
              </a:spcAft>
            </a:pP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Ada pula Ibnul Qayyim –rahimahullah- berkata: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d-ID" sz="1800" i="1" dirty="0">
                <a:effectLst/>
                <a:latin typeface="Times New Roman" panose="02020603050405020304" pitchFamily="18" charset="0"/>
                <a:ea typeface="Calibri" panose="020F0502020204030204" pitchFamily="34" charset="0"/>
                <a:cs typeface="Times New Roman" panose="02020603050405020304" pitchFamily="18" charset="0"/>
              </a:rPr>
              <a:t>“Adapun mengucapkan selamat pada syi’ar-syi’ar kekufuran secara khusus, hukumnya haram sebagaimana yang telah disepakati oleh para ulama, seperti mengucapkan selamat pada hari raya mereka dan pada saat mereka puasa, dengan mengatakan: ‘</a:t>
            </a:r>
            <a:r>
              <a:rPr lang="id-ID" sz="1800" i="1" u="sng" dirty="0">
                <a:effectLst/>
                <a:latin typeface="Times New Roman" panose="02020603050405020304" pitchFamily="18" charset="0"/>
                <a:ea typeface="Calibri" panose="020F0502020204030204" pitchFamily="34" charset="0"/>
                <a:cs typeface="Times New Roman" panose="02020603050405020304" pitchFamily="18" charset="0"/>
              </a:rPr>
              <a:t>selamat hari raya kepada anda</a:t>
            </a:r>
            <a:r>
              <a:rPr lang="id-ID" sz="1800" i="1" dirty="0">
                <a:effectLst/>
                <a:latin typeface="Times New Roman" panose="02020603050405020304" pitchFamily="18" charset="0"/>
                <a:ea typeface="Calibri" panose="020F0502020204030204" pitchFamily="34" charset="0"/>
                <a:cs typeface="Times New Roman" panose="02020603050405020304" pitchFamily="18" charset="0"/>
              </a:rPr>
              <a:t>’ atau ‘</a:t>
            </a:r>
            <a:r>
              <a:rPr lang="id-ID" sz="1800" i="1" u="sng" dirty="0">
                <a:effectLst/>
                <a:latin typeface="Times New Roman" panose="02020603050405020304" pitchFamily="18" charset="0"/>
                <a:ea typeface="Calibri" panose="020F0502020204030204" pitchFamily="34" charset="0"/>
                <a:cs typeface="Times New Roman" panose="02020603050405020304" pitchFamily="18" charset="0"/>
              </a:rPr>
              <a:t>selamat atas hari raya anda</a:t>
            </a:r>
            <a:r>
              <a:rPr lang="id-ID" sz="1800" i="1" dirty="0">
                <a:effectLst/>
                <a:latin typeface="Times New Roman" panose="02020603050405020304" pitchFamily="18" charset="0"/>
                <a:ea typeface="Calibri" panose="020F0502020204030204" pitchFamily="34" charset="0"/>
                <a:cs typeface="Times New Roman" panose="02020603050405020304" pitchFamily="18" charset="0"/>
              </a:rPr>
              <a:t>’ atau semacamnya, hal ini meskipun yang mengatakan selamat dari kekufuran, akan tetapi perkataan tersebut adalah haram, hal tersebut sama dengan mengucapkan selamat atas sujudnya mereka kepada salib, bahkan hal tersebut sebesar-besarnya dosa kepada Alloh, lebih dimurkai dari pada ucapan selamat atas minuman keras, pembunuhan, berzina, dan semacamnya”</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 Placeholder 1"/>
          <p:cNvSpPr txBox="1"/>
          <p:nvPr/>
        </p:nvSpPr>
        <p:spPr>
          <a:xfrm>
            <a:off x="323529" y="339510"/>
            <a:ext cx="11573197" cy="10778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200" b="1" dirty="0">
                <a:latin typeface="Times New Roman" panose="02020603050405020304" pitchFamily="18" charset="0"/>
                <a:cs typeface="Times New Roman" panose="02020603050405020304" pitchFamily="18" charset="0"/>
              </a:rPr>
              <a:t>Tidak Boleh Ikut Serta Dalam Urusan Ibadah</a:t>
            </a:r>
          </a:p>
          <a:p>
            <a:pPr marL="0" indent="0" algn="ctr">
              <a:buNone/>
            </a:pPr>
            <a:r>
              <a:rPr lang="id-ID" sz="3200" b="1" dirty="0">
                <a:latin typeface="Times New Roman" panose="02020603050405020304" pitchFamily="18" charset="0"/>
                <a:cs typeface="Times New Roman" panose="02020603050405020304" pitchFamily="18" charset="0"/>
              </a:rPr>
              <a:t>Ritual Non-Muslim</a:t>
            </a:r>
            <a:endParaRPr lang="en-US" sz="3200" b="1" dirty="0">
              <a:latin typeface="Times New Roman" panose="02020603050405020304" pitchFamily="18" charset="0"/>
              <a:cs typeface="Times New Roman" panose="02020603050405020304" pitchFamily="18" charset="0"/>
            </a:endParaRPr>
          </a:p>
        </p:txBody>
      </p:sp>
      <p:pic>
        <p:nvPicPr>
          <p:cNvPr id="109" name="Picture 108" descr="hstrh-removebg-preview"/>
          <p:cNvPicPr>
            <a:picLocks noChangeAspect="1"/>
          </p:cNvPicPr>
          <p:nvPr/>
        </p:nvPicPr>
        <p:blipFill>
          <a:blip r:embed="rId3"/>
          <a:stretch>
            <a:fillRect/>
          </a:stretch>
        </p:blipFill>
        <p:spPr>
          <a:xfrm>
            <a:off x="1283335" y="4265295"/>
            <a:ext cx="3086735" cy="21437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E5F2"/>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5E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3756454"/>
            <a:ext cx="12192000" cy="3101546"/>
          </a:xfrm>
          <a:prstGeom prst="rect">
            <a:avLst/>
          </a:prstGeom>
          <a:solidFill>
            <a:srgbClr val="0A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 t="13150" r="-128" b="34724"/>
          <a:stretch>
            <a:fillRect/>
          </a:stretch>
        </p:blipFill>
        <p:spPr>
          <a:xfrm>
            <a:off x="7125727" y="1739039"/>
            <a:ext cx="5078629" cy="2017414"/>
          </a:xfrm>
          <a:prstGeom prst="rect">
            <a:avLst/>
          </a:prstGeom>
        </p:spPr>
      </p:pic>
      <p:sp>
        <p:nvSpPr>
          <p:cNvPr id="11" name="TextBox 10"/>
          <p:cNvSpPr txBox="1"/>
          <p:nvPr/>
        </p:nvSpPr>
        <p:spPr>
          <a:xfrm>
            <a:off x="3957403" y="3860677"/>
            <a:ext cx="7942155" cy="1323439"/>
          </a:xfrm>
          <a:prstGeom prst="rect">
            <a:avLst/>
          </a:prstGeom>
          <a:noFill/>
        </p:spPr>
        <p:txBody>
          <a:bodyPr wrap="square" rtlCol="0">
            <a:spAutoFit/>
          </a:bodyPr>
          <a:lstStyle/>
          <a:p>
            <a:pPr algn="r"/>
            <a:r>
              <a:rPr lang="id-ID" sz="4000" dirty="0">
                <a:solidFill>
                  <a:schemeClr val="bg1"/>
                </a:solidFill>
                <a:latin typeface="Calibri" panose="020F0502020204030204" pitchFamily="34" charset="0"/>
                <a:cs typeface="Calibri" panose="020F0502020204030204" pitchFamily="34" charset="0"/>
              </a:rPr>
              <a:t>Teladan Rasulullah Terhadap Sikap Bertoleransi Kepada Non-Muslim</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1529</Words>
  <Application>Microsoft Office PowerPoint</Application>
  <PresentationFormat>Widescreen</PresentationFormat>
  <Paragraphs>103</Paragraphs>
  <Slides>16</Slides>
  <Notes>2</Notes>
  <HiddenSlides>0</HiddenSlides>
  <MMClips>4</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Dessya Effendi</cp:lastModifiedBy>
  <cp:revision>101</cp:revision>
  <dcterms:created xsi:type="dcterms:W3CDTF">2018-04-24T17:14:00Z</dcterms:created>
  <dcterms:modified xsi:type="dcterms:W3CDTF">2021-10-24T16:18:22Z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